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80" r:id="rId7"/>
    <p:sldId id="275" r:id="rId8"/>
    <p:sldId id="278" r:id="rId9"/>
    <p:sldId id="279" r:id="rId10"/>
    <p:sldId id="262" r:id="rId11"/>
    <p:sldId id="263" r:id="rId12"/>
    <p:sldId id="264" r:id="rId13"/>
    <p:sldId id="265" r:id="rId14"/>
    <p:sldId id="266" r:id="rId15"/>
    <p:sldId id="267" r:id="rId16"/>
    <p:sldId id="269" r:id="rId17"/>
    <p:sldId id="270" r:id="rId18"/>
    <p:sldId id="272" r:id="rId19"/>
    <p:sldId id="285" r:id="rId20"/>
    <p:sldId id="282" r:id="rId21"/>
    <p:sldId id="283" r:id="rId22"/>
    <p:sldId id="281" r:id="rId23"/>
    <p:sldId id="273" r:id="rId24"/>
    <p:sldId id="274" r:id="rId25"/>
    <p:sldId id="271" r:id="rId26"/>
    <p:sldId id="276"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snapToObjects="1">
      <p:cViewPr varScale="1">
        <p:scale>
          <a:sx n="115" d="100"/>
          <a:sy n="115" d="100"/>
        </p:scale>
        <p:origin x="3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32DCF-9A1C-5945-A601-838663393089}" type="datetimeFigureOut">
              <a:rPr lang="en-US" smtClean="0"/>
              <a:t>6/2/18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6D7BF-7BEA-2840-B2FB-9DBDC5B581EF}" type="slidenum">
              <a:rPr lang="en-US" smtClean="0"/>
              <a:t>‹#›</a:t>
            </a:fld>
            <a:endParaRPr lang="en-US"/>
          </a:p>
        </p:txBody>
      </p:sp>
    </p:spTree>
    <p:extLst>
      <p:ext uri="{BB962C8B-B14F-4D97-AF65-F5344CB8AC3E}">
        <p14:creationId xmlns:p14="http://schemas.microsoft.com/office/powerpoint/2010/main" val="136539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SEPTA. “SEPTA Revenue &amp; Ridership Report – March 2018.” http://</a:t>
            </a:r>
            <a:r>
              <a:rPr lang="en-US" dirty="0" err="1"/>
              <a:t>septa.org</a:t>
            </a:r>
            <a:r>
              <a:rPr lang="en-US" dirty="0"/>
              <a:t>/strategic-plan/reports/revenue-</a:t>
            </a:r>
            <a:r>
              <a:rPr lang="en-US" dirty="0" err="1"/>
              <a:t>ride.pdf</a:t>
            </a:r>
            <a:r>
              <a:rPr lang="en-US" dirty="0"/>
              <a:t>.</a:t>
            </a:r>
          </a:p>
          <a:p>
            <a:pPr>
              <a:buFont typeface="+mj-lt"/>
              <a:buAutoNum type="arabicPeriod"/>
            </a:pPr>
            <a:r>
              <a:rPr lang="en-US" dirty="0"/>
              <a:t>SEPTA. “SEPTA - Regional Rail.“ </a:t>
            </a:r>
            <a:r>
              <a:rPr lang="en-US" dirty="0" err="1"/>
              <a:t>www.kaggle.com</a:t>
            </a:r>
            <a:r>
              <a:rPr lang="en-US" dirty="0"/>
              <a:t>/septa/on-time-performance.</a:t>
            </a:r>
          </a:p>
        </p:txBody>
      </p:sp>
      <p:sp>
        <p:nvSpPr>
          <p:cNvPr id="4" name="Slide Number Placeholder 3"/>
          <p:cNvSpPr>
            <a:spLocks noGrp="1"/>
          </p:cNvSpPr>
          <p:nvPr>
            <p:ph type="sldNum" sz="quarter" idx="10"/>
          </p:nvPr>
        </p:nvSpPr>
        <p:spPr/>
        <p:txBody>
          <a:bodyPr/>
          <a:lstStyle/>
          <a:p>
            <a:fld id="{8F86D7BF-7BEA-2840-B2FB-9DBDC5B581EF}" type="slidenum">
              <a:rPr lang="en-US" smtClean="0"/>
              <a:t>2</a:t>
            </a:fld>
            <a:endParaRPr lang="en-US"/>
          </a:p>
        </p:txBody>
      </p:sp>
    </p:spTree>
    <p:extLst>
      <p:ext uri="{BB962C8B-B14F-4D97-AF65-F5344CB8AC3E}">
        <p14:creationId xmlns:p14="http://schemas.microsoft.com/office/powerpoint/2010/main" val="403965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6D7BF-7BEA-2840-B2FB-9DBDC5B581EF}" type="slidenum">
              <a:rPr lang="en-US" smtClean="0"/>
              <a:t>10</a:t>
            </a:fld>
            <a:endParaRPr lang="en-US"/>
          </a:p>
        </p:txBody>
      </p:sp>
    </p:spTree>
    <p:extLst>
      <p:ext uri="{BB962C8B-B14F-4D97-AF65-F5344CB8AC3E}">
        <p14:creationId xmlns:p14="http://schemas.microsoft.com/office/powerpoint/2010/main" val="1331689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0046-3864-9B40-944D-DFB4F71629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F8D62-C572-DC47-BF4B-3422725BFF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8D7004-9671-D046-BE40-6983CABAF3BD}"/>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F9BB6075-6CBB-3948-9EC1-5FB24C7BD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CA150-5E6C-2448-BCD7-B43BD62EA5D0}"/>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2452115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64AE-D178-514B-94AD-BA76283B5B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1D973-F8C5-D546-94F8-118F92953C9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1F3BF-2EF2-FD47-8298-4086E4B06878}"/>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7D9FE8B6-8C54-DE4C-87CE-D66BB0868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1916B-F4FD-A844-AA28-39A13A54F0BF}"/>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4184708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541C7-261D-A24C-9EB1-E36394C2FC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8BE35-3E84-A248-80D8-9BCC048A50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33816-1BC5-0D4C-A754-6E299CA5C4BB}"/>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641B2E35-FF70-CC4E-AE8D-7E999ED5D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E7290-0E1F-5A44-AAA0-8CCBA6D17BB7}"/>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3971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31AE-4BA9-6E48-9073-AE60610D5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F5B1ED-B9FF-9948-B4A9-EE7EA0BFC3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8202C-BB86-B649-A6FB-8AA24A6EEF14}"/>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B401576E-1519-DB47-8190-0BE218D6D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6D43A-5A4C-1C46-9FD1-E5861E9B02D1}"/>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84154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5B32-88EE-1747-9EBA-CA7E2F4B0D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A49DE4-2FD1-AC49-85A0-3DC1B97EC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C976C5-7AAD-0140-94F1-3A92A1EE2BE6}"/>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1D2B9790-9E03-BF42-8335-F1F180A0E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93FFF-632F-0247-ADA3-9FCADC34FDCE}"/>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1326742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C7A2-5229-4C44-B04F-F0CDC6405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F548A-7D80-254A-88E1-C2F3164FF2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5C93D-CA1A-7146-9786-6DBF955314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6E755C-ABE5-9241-A361-C3799D531169}"/>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6" name="Footer Placeholder 5">
            <a:extLst>
              <a:ext uri="{FF2B5EF4-FFF2-40B4-BE49-F238E27FC236}">
                <a16:creationId xmlns:a16="http://schemas.microsoft.com/office/drawing/2014/main" id="{2588C92E-8C16-6D48-BCF4-2DE7C8FD79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78B20-830A-4044-B3A9-2D7BBBA9CB3A}"/>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421376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D1E0-A8FD-484C-9F73-4467202216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54B319-1D73-344D-B688-EDB856C63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329324-7804-DE48-A43B-633F0198B8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43938-288A-5743-BACB-C91E39F40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33E3DF-CE39-A749-A9C7-D13317E003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7A23E0-EDAF-0E48-A327-F18C91318192}"/>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8" name="Footer Placeholder 7">
            <a:extLst>
              <a:ext uri="{FF2B5EF4-FFF2-40B4-BE49-F238E27FC236}">
                <a16:creationId xmlns:a16="http://schemas.microsoft.com/office/drawing/2014/main" id="{6D232C9E-B051-0F47-9A0F-9488DFF4B1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687C02-D30A-8445-82E5-7C15D1572210}"/>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765814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4CAD-8C14-9A4F-8595-7B4E62E553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D76173-C21F-764D-A430-08E9F5EB4DE6}"/>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4" name="Footer Placeholder 3">
            <a:extLst>
              <a:ext uri="{FF2B5EF4-FFF2-40B4-BE49-F238E27FC236}">
                <a16:creationId xmlns:a16="http://schemas.microsoft.com/office/drawing/2014/main" id="{B1CAC45E-7998-494D-8B06-35A93A97D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E9F14B-0676-4C4A-A4C8-C962422DE13D}"/>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144062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464B0F-F39D-A144-81E3-8C3A00249784}"/>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3" name="Footer Placeholder 2">
            <a:extLst>
              <a:ext uri="{FF2B5EF4-FFF2-40B4-BE49-F238E27FC236}">
                <a16:creationId xmlns:a16="http://schemas.microsoft.com/office/drawing/2014/main" id="{5C7514E4-9749-704E-9A19-3366FEC256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B3DAB-CF0F-FA4B-BC21-BE7C242CB9BC}"/>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230593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6E8E-3C12-6C46-8CE9-B09AF4FB60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ECC390-32C1-5849-9BA7-AF2A80028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381147-7DCB-D94B-867F-24A0463870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D63AA9-F6B6-C242-B3CB-BDDF11C7362A}"/>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6" name="Footer Placeholder 5">
            <a:extLst>
              <a:ext uri="{FF2B5EF4-FFF2-40B4-BE49-F238E27FC236}">
                <a16:creationId xmlns:a16="http://schemas.microsoft.com/office/drawing/2014/main" id="{A6FB380B-10EC-554C-A53B-1E5AEBA0F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CEF70-4579-184E-915D-042A5A5807CD}"/>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765290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9620-1536-184F-8CC4-621BE3AD8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2505E-E006-0C4E-81FC-C9FA509C96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34DC52-DDDD-3B46-A0D3-0BD45350C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D39B92-227B-2648-AAD6-88600C6BC79A}"/>
              </a:ext>
            </a:extLst>
          </p:cNvPr>
          <p:cNvSpPr>
            <a:spLocks noGrp="1"/>
          </p:cNvSpPr>
          <p:nvPr>
            <p:ph type="dt" sz="half" idx="10"/>
          </p:nvPr>
        </p:nvSpPr>
        <p:spPr/>
        <p:txBody>
          <a:bodyPr/>
          <a:lstStyle/>
          <a:p>
            <a:fld id="{01AFD70B-D3EF-0A41-8502-3DAF824A0542}" type="datetimeFigureOut">
              <a:rPr lang="en-US" smtClean="0"/>
              <a:t>6/2/18</a:t>
            </a:fld>
            <a:endParaRPr lang="en-US"/>
          </a:p>
        </p:txBody>
      </p:sp>
      <p:sp>
        <p:nvSpPr>
          <p:cNvPr id="6" name="Footer Placeholder 5">
            <a:extLst>
              <a:ext uri="{FF2B5EF4-FFF2-40B4-BE49-F238E27FC236}">
                <a16:creationId xmlns:a16="http://schemas.microsoft.com/office/drawing/2014/main" id="{42E819A5-4461-FC4C-944C-F39DB5EB4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420FE-6D1A-F744-9CDA-96C83542AC92}"/>
              </a:ext>
            </a:extLst>
          </p:cNvPr>
          <p:cNvSpPr>
            <a:spLocks noGrp="1"/>
          </p:cNvSpPr>
          <p:nvPr>
            <p:ph type="sldNum" sz="quarter" idx="12"/>
          </p:nvPr>
        </p:nvSpPr>
        <p:spPr/>
        <p:txBody>
          <a:bodyPr/>
          <a:lstStyle/>
          <a:p>
            <a:fld id="{BA038CCB-1C4F-1D40-B25D-CC78AD25B834}" type="slidenum">
              <a:rPr lang="en-US" smtClean="0"/>
              <a:t>‹#›</a:t>
            </a:fld>
            <a:endParaRPr lang="en-US"/>
          </a:p>
        </p:txBody>
      </p:sp>
    </p:spTree>
    <p:extLst>
      <p:ext uri="{BB962C8B-B14F-4D97-AF65-F5344CB8AC3E}">
        <p14:creationId xmlns:p14="http://schemas.microsoft.com/office/powerpoint/2010/main" val="252641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7484B-70BB-BA45-B804-58F4247DC3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0E3E66-D59A-CD4B-B59C-5751AB880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89072-60E1-824A-94B8-C1FCFDCEAF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FD70B-D3EF-0A41-8502-3DAF824A0542}" type="datetimeFigureOut">
              <a:rPr lang="en-US" smtClean="0"/>
              <a:t>6/2/18</a:t>
            </a:fld>
            <a:endParaRPr lang="en-US"/>
          </a:p>
        </p:txBody>
      </p:sp>
      <p:sp>
        <p:nvSpPr>
          <p:cNvPr id="5" name="Footer Placeholder 4">
            <a:extLst>
              <a:ext uri="{FF2B5EF4-FFF2-40B4-BE49-F238E27FC236}">
                <a16:creationId xmlns:a16="http://schemas.microsoft.com/office/drawing/2014/main" id="{C54F26FA-13DF-6F40-B4A0-7BFA8F7BB8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0E761B-E8A0-6041-9C19-3A4108AF00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38CCB-1C4F-1D40-B25D-CC78AD25B834}" type="slidenum">
              <a:rPr lang="en-US" smtClean="0"/>
              <a:t>‹#›</a:t>
            </a:fld>
            <a:endParaRPr lang="en-US"/>
          </a:p>
        </p:txBody>
      </p:sp>
    </p:spTree>
    <p:extLst>
      <p:ext uri="{BB962C8B-B14F-4D97-AF65-F5344CB8AC3E}">
        <p14:creationId xmlns:p14="http://schemas.microsoft.com/office/powerpoint/2010/main" val="1645632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tif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tiff"/><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E8F6-5AAF-7D43-94EF-B2237C9F975C}"/>
              </a:ext>
            </a:extLst>
          </p:cNvPr>
          <p:cNvSpPr>
            <a:spLocks noGrp="1"/>
          </p:cNvSpPr>
          <p:nvPr>
            <p:ph type="title"/>
          </p:nvPr>
        </p:nvSpPr>
        <p:spPr>
          <a:xfrm>
            <a:off x="839788" y="457200"/>
            <a:ext cx="5270726" cy="1600200"/>
          </a:xfrm>
        </p:spPr>
        <p:txBody>
          <a:bodyPr anchor="t">
            <a:normAutofit/>
          </a:bodyPr>
          <a:lstStyle/>
          <a:p>
            <a:pPr algn="l"/>
            <a:r>
              <a:rPr lang="en-US" sz="6700" dirty="0"/>
              <a:t>Will I Be Late?</a:t>
            </a:r>
            <a:br>
              <a:rPr lang="en-US" sz="6700" dirty="0"/>
            </a:br>
            <a:r>
              <a:rPr lang="en-US" sz="3200" dirty="0"/>
              <a:t>A study of SEPTA delays</a:t>
            </a:r>
          </a:p>
        </p:txBody>
      </p:sp>
      <p:sp>
        <p:nvSpPr>
          <p:cNvPr id="12" name="Text Placeholder 11">
            <a:extLst>
              <a:ext uri="{FF2B5EF4-FFF2-40B4-BE49-F238E27FC236}">
                <a16:creationId xmlns:a16="http://schemas.microsoft.com/office/drawing/2014/main" id="{2D893C41-C0C7-314D-8298-25DF50812EBA}"/>
              </a:ext>
            </a:extLst>
          </p:cNvPr>
          <p:cNvSpPr>
            <a:spLocks noGrp="1"/>
          </p:cNvSpPr>
          <p:nvPr>
            <p:ph type="body" sz="half" idx="2"/>
          </p:nvPr>
        </p:nvSpPr>
        <p:spPr>
          <a:xfrm>
            <a:off x="839788" y="3468914"/>
            <a:ext cx="3932237" cy="2400074"/>
          </a:xfrm>
        </p:spPr>
        <p:txBody>
          <a:bodyPr/>
          <a:lstStyle/>
          <a:p>
            <a:r>
              <a:rPr lang="en-US" dirty="0"/>
              <a:t>Andrew Armstrong, </a:t>
            </a:r>
          </a:p>
          <a:p>
            <a:r>
              <a:rPr lang="en-US" dirty="0"/>
              <a:t>Abhay Bhat, </a:t>
            </a:r>
          </a:p>
          <a:p>
            <a:r>
              <a:rPr lang="en-US" dirty="0"/>
              <a:t>Alex Graber, </a:t>
            </a:r>
          </a:p>
          <a:p>
            <a:r>
              <a:rPr lang="en-US" dirty="0"/>
              <a:t>Eugene </a:t>
            </a:r>
            <a:r>
              <a:rPr lang="en-US" dirty="0" err="1"/>
              <a:t>Olkhov</a:t>
            </a:r>
            <a:r>
              <a:rPr lang="en-US" dirty="0"/>
              <a:t>, </a:t>
            </a:r>
          </a:p>
          <a:p>
            <a:r>
              <a:rPr lang="en-US" dirty="0"/>
              <a:t>Elizabeth Perkins</a:t>
            </a:r>
            <a:r>
              <a:rPr lang="en-US" sz="1400" dirty="0"/>
              <a:t> </a:t>
            </a:r>
          </a:p>
          <a:p>
            <a:endParaRPr lang="en-US" dirty="0"/>
          </a:p>
        </p:txBody>
      </p:sp>
      <p:grpSp>
        <p:nvGrpSpPr>
          <p:cNvPr id="11" name="Group 10">
            <a:extLst>
              <a:ext uri="{FF2B5EF4-FFF2-40B4-BE49-F238E27FC236}">
                <a16:creationId xmlns:a16="http://schemas.microsoft.com/office/drawing/2014/main" id="{CC472015-CAEF-AB48-BAA6-999672545919}"/>
              </a:ext>
            </a:extLst>
          </p:cNvPr>
          <p:cNvGrpSpPr/>
          <p:nvPr/>
        </p:nvGrpSpPr>
        <p:grpSpPr>
          <a:xfrm>
            <a:off x="8060244" y="965304"/>
            <a:ext cx="1576223" cy="1967308"/>
            <a:chOff x="840580" y="950063"/>
            <a:chExt cx="2662351" cy="3322921"/>
          </a:xfrm>
        </p:grpSpPr>
        <p:grpSp>
          <p:nvGrpSpPr>
            <p:cNvPr id="9" name="Group 8">
              <a:extLst>
                <a:ext uri="{FF2B5EF4-FFF2-40B4-BE49-F238E27FC236}">
                  <a16:creationId xmlns:a16="http://schemas.microsoft.com/office/drawing/2014/main" id="{E56B9EA4-FFAF-AA4F-91E6-87AB145029A4}"/>
                </a:ext>
              </a:extLst>
            </p:cNvPr>
            <p:cNvGrpSpPr/>
            <p:nvPr/>
          </p:nvGrpSpPr>
          <p:grpSpPr>
            <a:xfrm>
              <a:off x="840580" y="1030288"/>
              <a:ext cx="2590800" cy="3242696"/>
              <a:chOff x="840580" y="1030288"/>
              <a:chExt cx="2590800" cy="3242696"/>
            </a:xfrm>
          </p:grpSpPr>
          <p:pic>
            <p:nvPicPr>
              <p:cNvPr id="7" name="Graphic 6">
                <a:extLst>
                  <a:ext uri="{FF2B5EF4-FFF2-40B4-BE49-F238E27FC236}">
                    <a16:creationId xmlns:a16="http://schemas.microsoft.com/office/drawing/2014/main" id="{559324D5-054E-6B41-B424-0D10A7D2065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18433"/>
              <a:stretch/>
            </p:blipFill>
            <p:spPr>
              <a:xfrm>
                <a:off x="840580" y="1507106"/>
                <a:ext cx="2590800" cy="2765878"/>
              </a:xfrm>
              <a:prstGeom prst="rect">
                <a:avLst/>
              </a:prstGeom>
            </p:spPr>
          </p:pic>
          <p:sp>
            <p:nvSpPr>
              <p:cNvPr id="8" name="Oval 7">
                <a:extLst>
                  <a:ext uri="{FF2B5EF4-FFF2-40B4-BE49-F238E27FC236}">
                    <a16:creationId xmlns:a16="http://schemas.microsoft.com/office/drawing/2014/main" id="{01C99409-6442-8F4A-971A-8420FB9E3851}"/>
                  </a:ext>
                </a:extLst>
              </p:cNvPr>
              <p:cNvSpPr/>
              <p:nvPr/>
            </p:nvSpPr>
            <p:spPr>
              <a:xfrm>
                <a:off x="2087392" y="1030288"/>
                <a:ext cx="1335315" cy="13353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a:extLst>
                <a:ext uri="{FF2B5EF4-FFF2-40B4-BE49-F238E27FC236}">
                  <a16:creationId xmlns:a16="http://schemas.microsoft.com/office/drawing/2014/main" id="{5F3B07CB-52A2-9E46-BAE2-6F93D2D9EA6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774" r="4774" b="27054"/>
            <a:stretch/>
          </p:blipFill>
          <p:spPr>
            <a:xfrm>
              <a:off x="2007167" y="950063"/>
              <a:ext cx="1495764" cy="1495764"/>
            </a:xfrm>
            <a:prstGeom prst="rect">
              <a:avLst/>
            </a:prstGeom>
          </p:spPr>
        </p:pic>
      </p:grpSp>
      <p:pic>
        <p:nvPicPr>
          <p:cNvPr id="10" name="Picture 9">
            <a:extLst>
              <a:ext uri="{FF2B5EF4-FFF2-40B4-BE49-F238E27FC236}">
                <a16:creationId xmlns:a16="http://schemas.microsoft.com/office/drawing/2014/main" id="{B05FAB8A-3483-F748-A494-A27055CFDB50}"/>
              </a:ext>
            </a:extLst>
          </p:cNvPr>
          <p:cNvPicPr>
            <a:picLocks noChangeAspect="1"/>
          </p:cNvPicPr>
          <p:nvPr/>
        </p:nvPicPr>
        <p:blipFill>
          <a:blip r:embed="rId6"/>
          <a:stretch>
            <a:fillRect/>
          </a:stretch>
        </p:blipFill>
        <p:spPr>
          <a:xfrm>
            <a:off x="7503971" y="3209244"/>
            <a:ext cx="2688771" cy="2688771"/>
          </a:xfrm>
          <a:prstGeom prst="rect">
            <a:avLst/>
          </a:prstGeom>
        </p:spPr>
      </p:pic>
    </p:spTree>
    <p:extLst>
      <p:ext uri="{BB962C8B-B14F-4D97-AF65-F5344CB8AC3E}">
        <p14:creationId xmlns:p14="http://schemas.microsoft.com/office/powerpoint/2010/main" val="214252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0102-DF3F-2542-9A0F-587E472173AB}"/>
              </a:ext>
            </a:extLst>
          </p:cNvPr>
          <p:cNvSpPr>
            <a:spLocks noGrp="1"/>
          </p:cNvSpPr>
          <p:nvPr>
            <p:ph type="title"/>
          </p:nvPr>
        </p:nvSpPr>
        <p:spPr/>
        <p:txBody>
          <a:bodyPr/>
          <a:lstStyle/>
          <a:p>
            <a:r>
              <a:rPr lang="en-US" dirty="0"/>
              <a:t>Algorithms</a:t>
            </a:r>
          </a:p>
        </p:txBody>
      </p:sp>
      <p:sp>
        <p:nvSpPr>
          <p:cNvPr id="5" name="TextBox 4">
            <a:extLst>
              <a:ext uri="{FF2B5EF4-FFF2-40B4-BE49-F238E27FC236}">
                <a16:creationId xmlns:a16="http://schemas.microsoft.com/office/drawing/2014/main" id="{33BF8825-C3CD-6F45-8C5F-A764CF297279}"/>
              </a:ext>
            </a:extLst>
          </p:cNvPr>
          <p:cNvSpPr txBox="1"/>
          <p:nvPr/>
        </p:nvSpPr>
        <p:spPr>
          <a:xfrm>
            <a:off x="0" y="6642556"/>
            <a:ext cx="6311591" cy="215444"/>
          </a:xfrm>
          <a:prstGeom prst="rect">
            <a:avLst/>
          </a:prstGeom>
          <a:noFill/>
        </p:spPr>
        <p:txBody>
          <a:bodyPr wrap="square" rtlCol="0">
            <a:spAutoFit/>
          </a:bodyPr>
          <a:lstStyle/>
          <a:p>
            <a:r>
              <a:rPr lang="en-US" sz="800" i="1" dirty="0"/>
              <a:t>Icons from the Noun Project: </a:t>
            </a:r>
            <a:r>
              <a:rPr lang="en-US" sz="800" i="1" dirty="0" err="1"/>
              <a:t>www.thenounproject.com</a:t>
            </a:r>
            <a:endParaRPr lang="en-US" sz="800" i="1" dirty="0"/>
          </a:p>
        </p:txBody>
      </p:sp>
      <p:grpSp>
        <p:nvGrpSpPr>
          <p:cNvPr id="22" name="Group 21">
            <a:extLst>
              <a:ext uri="{FF2B5EF4-FFF2-40B4-BE49-F238E27FC236}">
                <a16:creationId xmlns:a16="http://schemas.microsoft.com/office/drawing/2014/main" id="{B4292FE6-E4C5-5341-B769-85727277F497}"/>
              </a:ext>
            </a:extLst>
          </p:cNvPr>
          <p:cNvGrpSpPr/>
          <p:nvPr/>
        </p:nvGrpSpPr>
        <p:grpSpPr>
          <a:xfrm>
            <a:off x="5357330" y="1586002"/>
            <a:ext cx="1828800" cy="2198132"/>
            <a:chOff x="5357330" y="1586002"/>
            <a:chExt cx="1828800" cy="2198132"/>
          </a:xfrm>
        </p:grpSpPr>
        <p:pic>
          <p:nvPicPr>
            <p:cNvPr id="9" name="Graphic 8">
              <a:extLst>
                <a:ext uri="{FF2B5EF4-FFF2-40B4-BE49-F238E27FC236}">
                  <a16:creationId xmlns:a16="http://schemas.microsoft.com/office/drawing/2014/main" id="{8B79C127-F766-964E-AFC8-43270A2FC5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09" b="19979"/>
            <a:stretch/>
          </p:blipFill>
          <p:spPr>
            <a:xfrm>
              <a:off x="5357330" y="1586002"/>
              <a:ext cx="1828800" cy="1828800"/>
            </a:xfrm>
            <a:prstGeom prst="rect">
              <a:avLst/>
            </a:prstGeom>
          </p:spPr>
        </p:pic>
        <p:sp>
          <p:nvSpPr>
            <p:cNvPr id="16" name="TextBox 15">
              <a:extLst>
                <a:ext uri="{FF2B5EF4-FFF2-40B4-BE49-F238E27FC236}">
                  <a16:creationId xmlns:a16="http://schemas.microsoft.com/office/drawing/2014/main" id="{A500D1E8-2DDD-304A-BF27-250D510CE628}"/>
                </a:ext>
              </a:extLst>
            </p:cNvPr>
            <p:cNvSpPr txBox="1"/>
            <p:nvPr/>
          </p:nvSpPr>
          <p:spPr>
            <a:xfrm>
              <a:off x="5357330" y="3414802"/>
              <a:ext cx="1828800" cy="369332"/>
            </a:xfrm>
            <a:prstGeom prst="rect">
              <a:avLst/>
            </a:prstGeom>
            <a:noFill/>
          </p:spPr>
          <p:txBody>
            <a:bodyPr wrap="square" rtlCol="0">
              <a:spAutoFit/>
            </a:bodyPr>
            <a:lstStyle/>
            <a:p>
              <a:pPr algn="ctr"/>
              <a:r>
                <a:rPr lang="en-US" dirty="0"/>
                <a:t>Random Forest</a:t>
              </a:r>
            </a:p>
          </p:txBody>
        </p:sp>
      </p:grpSp>
      <p:grpSp>
        <p:nvGrpSpPr>
          <p:cNvPr id="23" name="Group 22">
            <a:extLst>
              <a:ext uri="{FF2B5EF4-FFF2-40B4-BE49-F238E27FC236}">
                <a16:creationId xmlns:a16="http://schemas.microsoft.com/office/drawing/2014/main" id="{2BC76882-5684-094A-B424-A2AF0213A863}"/>
              </a:ext>
            </a:extLst>
          </p:cNvPr>
          <p:cNvGrpSpPr/>
          <p:nvPr/>
        </p:nvGrpSpPr>
        <p:grpSpPr>
          <a:xfrm>
            <a:off x="7437990" y="1586002"/>
            <a:ext cx="1854312" cy="2167354"/>
            <a:chOff x="7437990" y="1586002"/>
            <a:chExt cx="1854312" cy="2167354"/>
          </a:xfrm>
        </p:grpSpPr>
        <p:pic>
          <p:nvPicPr>
            <p:cNvPr id="7" name="Graphic 6">
              <a:extLst>
                <a:ext uri="{FF2B5EF4-FFF2-40B4-BE49-F238E27FC236}">
                  <a16:creationId xmlns:a16="http://schemas.microsoft.com/office/drawing/2014/main" id="{55D174C6-B30E-6847-B7B2-0568039E292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696" b="17256"/>
            <a:stretch/>
          </p:blipFill>
          <p:spPr>
            <a:xfrm flipH="1">
              <a:off x="7437990" y="1586002"/>
              <a:ext cx="1828800" cy="1828800"/>
            </a:xfrm>
            <a:prstGeom prst="rect">
              <a:avLst/>
            </a:prstGeom>
          </p:spPr>
        </p:pic>
        <p:sp>
          <p:nvSpPr>
            <p:cNvPr id="17" name="TextBox 16">
              <a:extLst>
                <a:ext uri="{FF2B5EF4-FFF2-40B4-BE49-F238E27FC236}">
                  <a16:creationId xmlns:a16="http://schemas.microsoft.com/office/drawing/2014/main" id="{59DBA1E8-3AB4-DE48-B7F4-EB3DEAF84EF0}"/>
                </a:ext>
              </a:extLst>
            </p:cNvPr>
            <p:cNvSpPr txBox="1"/>
            <p:nvPr/>
          </p:nvSpPr>
          <p:spPr>
            <a:xfrm>
              <a:off x="7463502" y="3414802"/>
              <a:ext cx="1828800" cy="338554"/>
            </a:xfrm>
            <a:prstGeom prst="rect">
              <a:avLst/>
            </a:prstGeom>
            <a:noFill/>
          </p:spPr>
          <p:txBody>
            <a:bodyPr wrap="square" rtlCol="0">
              <a:spAutoFit/>
            </a:bodyPr>
            <a:lstStyle/>
            <a:p>
              <a:pPr algn="ctr"/>
              <a:r>
                <a:rPr lang="en-US" sz="1600" dirty="0"/>
                <a:t>Logistic Regression</a:t>
              </a:r>
            </a:p>
          </p:txBody>
        </p:sp>
      </p:grpSp>
      <p:grpSp>
        <p:nvGrpSpPr>
          <p:cNvPr id="24" name="Group 23">
            <a:extLst>
              <a:ext uri="{FF2B5EF4-FFF2-40B4-BE49-F238E27FC236}">
                <a16:creationId xmlns:a16="http://schemas.microsoft.com/office/drawing/2014/main" id="{4D141075-BFD0-324C-A454-748CB92339C9}"/>
              </a:ext>
            </a:extLst>
          </p:cNvPr>
          <p:cNvGrpSpPr/>
          <p:nvPr/>
        </p:nvGrpSpPr>
        <p:grpSpPr>
          <a:xfrm>
            <a:off x="9518650" y="1586002"/>
            <a:ext cx="1828800" cy="2198132"/>
            <a:chOff x="9518650" y="1586002"/>
            <a:chExt cx="1828800" cy="2198132"/>
          </a:xfrm>
        </p:grpSpPr>
        <p:pic>
          <p:nvPicPr>
            <p:cNvPr id="11" name="Graphic 10">
              <a:extLst>
                <a:ext uri="{FF2B5EF4-FFF2-40B4-BE49-F238E27FC236}">
                  <a16:creationId xmlns:a16="http://schemas.microsoft.com/office/drawing/2014/main" id="{DA7706E8-ADF5-9042-B268-C7103D28C63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3831" t="8765" r="10976" b="31872"/>
            <a:stretch/>
          </p:blipFill>
          <p:spPr>
            <a:xfrm>
              <a:off x="9518650" y="1586002"/>
              <a:ext cx="1828800" cy="1828800"/>
            </a:xfrm>
            <a:prstGeom prst="rect">
              <a:avLst/>
            </a:prstGeom>
          </p:spPr>
        </p:pic>
        <p:sp>
          <p:nvSpPr>
            <p:cNvPr id="18" name="TextBox 17">
              <a:extLst>
                <a:ext uri="{FF2B5EF4-FFF2-40B4-BE49-F238E27FC236}">
                  <a16:creationId xmlns:a16="http://schemas.microsoft.com/office/drawing/2014/main" id="{1E91DE2C-4BA8-0B4D-96F3-27C7D497C431}"/>
                </a:ext>
              </a:extLst>
            </p:cNvPr>
            <p:cNvSpPr txBox="1"/>
            <p:nvPr/>
          </p:nvSpPr>
          <p:spPr>
            <a:xfrm>
              <a:off x="9518650" y="3414802"/>
              <a:ext cx="1828800" cy="369332"/>
            </a:xfrm>
            <a:prstGeom prst="rect">
              <a:avLst/>
            </a:prstGeom>
            <a:noFill/>
          </p:spPr>
          <p:txBody>
            <a:bodyPr wrap="square" rtlCol="0">
              <a:spAutoFit/>
            </a:bodyPr>
            <a:lstStyle/>
            <a:p>
              <a:pPr algn="ctr"/>
              <a:r>
                <a:rPr lang="en-US" dirty="0"/>
                <a:t>SVM</a:t>
              </a:r>
            </a:p>
          </p:txBody>
        </p:sp>
      </p:grpSp>
      <p:grpSp>
        <p:nvGrpSpPr>
          <p:cNvPr id="25" name="Group 24">
            <a:extLst>
              <a:ext uri="{FF2B5EF4-FFF2-40B4-BE49-F238E27FC236}">
                <a16:creationId xmlns:a16="http://schemas.microsoft.com/office/drawing/2014/main" id="{230C1BA5-9737-3A41-B350-5EF5D15D3C80}"/>
              </a:ext>
            </a:extLst>
          </p:cNvPr>
          <p:cNvGrpSpPr/>
          <p:nvPr/>
        </p:nvGrpSpPr>
        <p:grpSpPr>
          <a:xfrm>
            <a:off x="6379342" y="3575909"/>
            <a:ext cx="1828800" cy="2173336"/>
            <a:chOff x="6379342" y="3575909"/>
            <a:chExt cx="1828800" cy="2173336"/>
          </a:xfrm>
        </p:grpSpPr>
        <p:pic>
          <p:nvPicPr>
            <p:cNvPr id="15" name="Graphic 14">
              <a:extLst>
                <a:ext uri="{FF2B5EF4-FFF2-40B4-BE49-F238E27FC236}">
                  <a16:creationId xmlns:a16="http://schemas.microsoft.com/office/drawing/2014/main" id="{ABEBFE83-E271-9B47-BD07-78D9B8A638A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810" t="-1" r="810" b="22552"/>
            <a:stretch/>
          </p:blipFill>
          <p:spPr>
            <a:xfrm>
              <a:off x="6379342" y="3575909"/>
              <a:ext cx="1828800" cy="1828800"/>
            </a:xfrm>
            <a:prstGeom prst="rect">
              <a:avLst/>
            </a:prstGeom>
          </p:spPr>
        </p:pic>
        <p:sp>
          <p:nvSpPr>
            <p:cNvPr id="19" name="TextBox 18">
              <a:extLst>
                <a:ext uri="{FF2B5EF4-FFF2-40B4-BE49-F238E27FC236}">
                  <a16:creationId xmlns:a16="http://schemas.microsoft.com/office/drawing/2014/main" id="{88ADF9F6-F128-5C45-B861-CEB42FF48449}"/>
                </a:ext>
              </a:extLst>
            </p:cNvPr>
            <p:cNvSpPr txBox="1"/>
            <p:nvPr/>
          </p:nvSpPr>
          <p:spPr>
            <a:xfrm>
              <a:off x="6379342" y="5410691"/>
              <a:ext cx="1828800" cy="338554"/>
            </a:xfrm>
            <a:prstGeom prst="rect">
              <a:avLst/>
            </a:prstGeom>
            <a:noFill/>
          </p:spPr>
          <p:txBody>
            <a:bodyPr wrap="square" rtlCol="0">
              <a:spAutoFit/>
            </a:bodyPr>
            <a:lstStyle/>
            <a:p>
              <a:pPr algn="ctr"/>
              <a:r>
                <a:rPr lang="en-US" sz="1600" dirty="0"/>
                <a:t>Neural Network</a:t>
              </a:r>
            </a:p>
          </p:txBody>
        </p:sp>
      </p:grpSp>
      <p:grpSp>
        <p:nvGrpSpPr>
          <p:cNvPr id="21" name="Group 20">
            <a:extLst>
              <a:ext uri="{FF2B5EF4-FFF2-40B4-BE49-F238E27FC236}">
                <a16:creationId xmlns:a16="http://schemas.microsoft.com/office/drawing/2014/main" id="{CA9E6D16-4555-9145-801F-9AE8D493DDC8}"/>
              </a:ext>
            </a:extLst>
          </p:cNvPr>
          <p:cNvGrpSpPr/>
          <p:nvPr/>
        </p:nvGrpSpPr>
        <p:grpSpPr>
          <a:xfrm>
            <a:off x="8491076" y="3542742"/>
            <a:ext cx="1828800" cy="2200521"/>
            <a:chOff x="8491076" y="3542742"/>
            <a:chExt cx="1828800" cy="2200521"/>
          </a:xfrm>
        </p:grpSpPr>
        <p:pic>
          <p:nvPicPr>
            <p:cNvPr id="13" name="Graphic 12">
              <a:extLst>
                <a:ext uri="{FF2B5EF4-FFF2-40B4-BE49-F238E27FC236}">
                  <a16:creationId xmlns:a16="http://schemas.microsoft.com/office/drawing/2014/main" id="{C4FCC39A-C24A-554B-A4FE-FEEFA89DEFDA}"/>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a:stretch/>
          </p:blipFill>
          <p:spPr>
            <a:xfrm>
              <a:off x="8491076" y="3542742"/>
              <a:ext cx="1828800" cy="1828800"/>
            </a:xfrm>
            <a:prstGeom prst="rect">
              <a:avLst/>
            </a:prstGeom>
          </p:spPr>
        </p:pic>
        <p:sp>
          <p:nvSpPr>
            <p:cNvPr id="20" name="TextBox 19">
              <a:extLst>
                <a:ext uri="{FF2B5EF4-FFF2-40B4-BE49-F238E27FC236}">
                  <a16:creationId xmlns:a16="http://schemas.microsoft.com/office/drawing/2014/main" id="{9DCCD659-D7C8-624D-BAAD-A8BE64E8F6DB}"/>
                </a:ext>
              </a:extLst>
            </p:cNvPr>
            <p:cNvSpPr txBox="1"/>
            <p:nvPr/>
          </p:nvSpPr>
          <p:spPr>
            <a:xfrm>
              <a:off x="8491076" y="5404709"/>
              <a:ext cx="1828800" cy="338554"/>
            </a:xfrm>
            <a:prstGeom prst="rect">
              <a:avLst/>
            </a:prstGeom>
            <a:noFill/>
          </p:spPr>
          <p:txBody>
            <a:bodyPr wrap="square" rtlCol="0">
              <a:spAutoFit/>
            </a:bodyPr>
            <a:lstStyle/>
            <a:p>
              <a:pPr algn="ctr"/>
              <a:r>
                <a:rPr lang="en-US" sz="1600" dirty="0"/>
                <a:t>Naïve Bayes</a:t>
              </a:r>
            </a:p>
          </p:txBody>
        </p:sp>
      </p:grpSp>
    </p:spTree>
    <p:extLst>
      <p:ext uri="{BB962C8B-B14F-4D97-AF65-F5344CB8AC3E}">
        <p14:creationId xmlns:p14="http://schemas.microsoft.com/office/powerpoint/2010/main" val="68659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CAB4-77E4-0C46-AF66-0D371BCCC4A9}"/>
              </a:ext>
            </a:extLst>
          </p:cNvPr>
          <p:cNvSpPr>
            <a:spLocks noGrp="1"/>
          </p:cNvSpPr>
          <p:nvPr>
            <p:ph type="title"/>
          </p:nvPr>
        </p:nvSpPr>
        <p:spPr>
          <a:xfrm>
            <a:off x="838200" y="365125"/>
            <a:ext cx="8896815" cy="1325563"/>
          </a:xfrm>
        </p:spPr>
        <p:txBody>
          <a:bodyPr/>
          <a:lstStyle/>
          <a:p>
            <a:r>
              <a:rPr lang="en-US" dirty="0"/>
              <a:t>SVM Overview</a:t>
            </a:r>
          </a:p>
        </p:txBody>
      </p:sp>
      <p:sp>
        <p:nvSpPr>
          <p:cNvPr id="3" name="Content Placeholder 2">
            <a:extLst>
              <a:ext uri="{FF2B5EF4-FFF2-40B4-BE49-F238E27FC236}">
                <a16:creationId xmlns:a16="http://schemas.microsoft.com/office/drawing/2014/main" id="{0BF3FB5E-001A-DB48-81BD-4FE5B1CEA1B5}"/>
              </a:ext>
            </a:extLst>
          </p:cNvPr>
          <p:cNvSpPr>
            <a:spLocks noGrp="1"/>
          </p:cNvSpPr>
          <p:nvPr>
            <p:ph idx="1"/>
          </p:nvPr>
        </p:nvSpPr>
        <p:spPr/>
        <p:txBody>
          <a:bodyPr>
            <a:normAutofit lnSpcReduction="10000"/>
          </a:bodyPr>
          <a:lstStyle/>
          <a:p>
            <a:r>
              <a:rPr lang="en-US" dirty="0"/>
              <a:t>SVM is a supervised learning classification algorithm</a:t>
            </a:r>
          </a:p>
          <a:p>
            <a:r>
              <a:rPr lang="en-US" dirty="0"/>
              <a:t>It finds the hyperplane that maximizes the margin separating each class (in this case, Late trains from On Time trains)</a:t>
            </a:r>
          </a:p>
          <a:p>
            <a:r>
              <a:rPr lang="en-US" dirty="0"/>
              <a:t>SVMs can use kernel space to help speed up nonlinear classification</a:t>
            </a:r>
          </a:p>
          <a:p>
            <a:r>
              <a:rPr lang="en-US" dirty="0"/>
              <a:t>SVM is an optimization problem and can be very computationally intensive</a:t>
            </a:r>
          </a:p>
          <a:p>
            <a:endParaRPr lang="en-US" dirty="0"/>
          </a:p>
          <a:p>
            <a:r>
              <a:rPr lang="en-US" dirty="0"/>
              <a:t>R has many SVM packages: e1071 and </a:t>
            </a:r>
            <a:r>
              <a:rPr lang="en-US" dirty="0" err="1"/>
              <a:t>kernlab</a:t>
            </a:r>
            <a:r>
              <a:rPr lang="en-US" dirty="0"/>
              <a:t> are the most popular</a:t>
            </a:r>
          </a:p>
          <a:p>
            <a:r>
              <a:rPr lang="en-US" dirty="0"/>
              <a:t>I implemented caret (which uses </a:t>
            </a:r>
            <a:r>
              <a:rPr lang="en-US" dirty="0" err="1"/>
              <a:t>kernlab</a:t>
            </a:r>
            <a:r>
              <a:rPr lang="en-US" dirty="0"/>
              <a:t> for </a:t>
            </a:r>
            <a:r>
              <a:rPr lang="en-US" dirty="0" err="1"/>
              <a:t>svm</a:t>
            </a:r>
            <a:r>
              <a:rPr lang="en-US" dirty="0"/>
              <a:t>) and has internal methods that support sampling, cross-validation, and testing</a:t>
            </a:r>
          </a:p>
          <a:p>
            <a:endParaRPr lang="en-US" dirty="0"/>
          </a:p>
        </p:txBody>
      </p:sp>
      <p:grpSp>
        <p:nvGrpSpPr>
          <p:cNvPr id="5" name="Group 4">
            <a:extLst>
              <a:ext uri="{FF2B5EF4-FFF2-40B4-BE49-F238E27FC236}">
                <a16:creationId xmlns:a16="http://schemas.microsoft.com/office/drawing/2014/main" id="{BA90E22E-03DB-FF45-A6DD-C15D9FAB5F16}"/>
              </a:ext>
            </a:extLst>
          </p:cNvPr>
          <p:cNvGrpSpPr/>
          <p:nvPr/>
        </p:nvGrpSpPr>
        <p:grpSpPr>
          <a:xfrm>
            <a:off x="10709275" y="208779"/>
            <a:ext cx="1289050" cy="1549378"/>
            <a:chOff x="9518650" y="1586002"/>
            <a:chExt cx="1828800" cy="2198132"/>
          </a:xfrm>
        </p:grpSpPr>
        <p:pic>
          <p:nvPicPr>
            <p:cNvPr id="6" name="Graphic 5">
              <a:extLst>
                <a:ext uri="{FF2B5EF4-FFF2-40B4-BE49-F238E27FC236}">
                  <a16:creationId xmlns:a16="http://schemas.microsoft.com/office/drawing/2014/main" id="{C2DB2B4F-16D3-C441-98D8-2D9D19B63A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831" t="8765" r="10976" b="31872"/>
            <a:stretch/>
          </p:blipFill>
          <p:spPr>
            <a:xfrm>
              <a:off x="9518650" y="1586002"/>
              <a:ext cx="1828800" cy="1828800"/>
            </a:xfrm>
            <a:prstGeom prst="rect">
              <a:avLst/>
            </a:prstGeom>
          </p:spPr>
        </p:pic>
        <p:sp>
          <p:nvSpPr>
            <p:cNvPr id="7" name="TextBox 6">
              <a:extLst>
                <a:ext uri="{FF2B5EF4-FFF2-40B4-BE49-F238E27FC236}">
                  <a16:creationId xmlns:a16="http://schemas.microsoft.com/office/drawing/2014/main" id="{00BD985A-49DD-5D47-805D-591E8B07C71A}"/>
                </a:ext>
              </a:extLst>
            </p:cNvPr>
            <p:cNvSpPr txBox="1"/>
            <p:nvPr/>
          </p:nvSpPr>
          <p:spPr>
            <a:xfrm>
              <a:off x="9518650" y="3414802"/>
              <a:ext cx="1828800" cy="369332"/>
            </a:xfrm>
            <a:prstGeom prst="rect">
              <a:avLst/>
            </a:prstGeom>
            <a:noFill/>
          </p:spPr>
          <p:txBody>
            <a:bodyPr wrap="square" rtlCol="0">
              <a:spAutoFit/>
            </a:bodyPr>
            <a:lstStyle/>
            <a:p>
              <a:pPr algn="ctr"/>
              <a:r>
                <a:rPr lang="en-US" dirty="0"/>
                <a:t>SVM</a:t>
              </a:r>
            </a:p>
          </p:txBody>
        </p:sp>
      </p:grpSp>
    </p:spTree>
    <p:extLst>
      <p:ext uri="{BB962C8B-B14F-4D97-AF65-F5344CB8AC3E}">
        <p14:creationId xmlns:p14="http://schemas.microsoft.com/office/powerpoint/2010/main" val="2784038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CAB4-77E4-0C46-AF66-0D371BCCC4A9}"/>
              </a:ext>
            </a:extLst>
          </p:cNvPr>
          <p:cNvSpPr>
            <a:spLocks noGrp="1"/>
          </p:cNvSpPr>
          <p:nvPr>
            <p:ph type="title"/>
          </p:nvPr>
        </p:nvSpPr>
        <p:spPr>
          <a:xfrm>
            <a:off x="838200" y="365125"/>
            <a:ext cx="8896815" cy="1325563"/>
          </a:xfrm>
        </p:spPr>
        <p:txBody>
          <a:bodyPr/>
          <a:lstStyle/>
          <a:p>
            <a:r>
              <a:rPr lang="en-US" dirty="0"/>
              <a:t>SVM Training</a:t>
            </a:r>
          </a:p>
        </p:txBody>
      </p:sp>
      <p:sp>
        <p:nvSpPr>
          <p:cNvPr id="3" name="Content Placeholder 2">
            <a:extLst>
              <a:ext uri="{FF2B5EF4-FFF2-40B4-BE49-F238E27FC236}">
                <a16:creationId xmlns:a16="http://schemas.microsoft.com/office/drawing/2014/main" id="{0BF3FB5E-001A-DB48-81BD-4FE5B1CEA1B5}"/>
              </a:ext>
            </a:extLst>
          </p:cNvPr>
          <p:cNvSpPr>
            <a:spLocks noGrp="1"/>
          </p:cNvSpPr>
          <p:nvPr>
            <p:ph idx="1"/>
          </p:nvPr>
        </p:nvSpPr>
        <p:spPr/>
        <p:txBody>
          <a:bodyPr>
            <a:normAutofit lnSpcReduction="10000"/>
          </a:bodyPr>
          <a:lstStyle/>
          <a:p>
            <a:r>
              <a:rPr lang="en-US" dirty="0"/>
              <a:t>SVM models require hyperparameter tuning to optimize prediction accuracy</a:t>
            </a:r>
          </a:p>
          <a:p>
            <a:pPr lvl="1"/>
            <a:r>
              <a:rPr lang="en-US" dirty="0"/>
              <a:t>Linear SVM just requires identifying the Cost value that optimizes prediction</a:t>
            </a:r>
          </a:p>
          <a:p>
            <a:pPr lvl="1"/>
            <a:r>
              <a:rPr lang="en-US" dirty="0"/>
              <a:t>Radial SVM requires identifying Cost and sigma values</a:t>
            </a:r>
          </a:p>
          <a:p>
            <a:pPr lvl="1"/>
            <a:r>
              <a:rPr lang="en-US" dirty="0"/>
              <a:t>Polynomial SVM requires identifying Cost, degree, and scale</a:t>
            </a:r>
          </a:p>
          <a:p>
            <a:r>
              <a:rPr lang="en-US" dirty="0"/>
              <a:t>Optimal hyperparameters can be identified by running a grid search across a range of values.  Multiple search runs are necessary to narrow down the optimal value.  Random search algorithms like Simulated Annealing or Genetic algorithm may be helpful</a:t>
            </a:r>
          </a:p>
          <a:p>
            <a:r>
              <a:rPr lang="en-US" dirty="0"/>
              <a:t>Once optimal hyperparameters are found, Model training process (hyperparameter search, </a:t>
            </a:r>
            <a:r>
              <a:rPr lang="en-US" dirty="0" err="1"/>
              <a:t>etc</a:t>
            </a:r>
            <a:r>
              <a:rPr lang="en-US" dirty="0"/>
              <a:t>)</a:t>
            </a:r>
          </a:p>
          <a:p>
            <a:endParaRPr lang="en-US" dirty="0"/>
          </a:p>
        </p:txBody>
      </p:sp>
      <p:grpSp>
        <p:nvGrpSpPr>
          <p:cNvPr id="8" name="Group 7">
            <a:extLst>
              <a:ext uri="{FF2B5EF4-FFF2-40B4-BE49-F238E27FC236}">
                <a16:creationId xmlns:a16="http://schemas.microsoft.com/office/drawing/2014/main" id="{DD57F983-00F4-8749-AFC2-D1CE2C7C2E48}"/>
              </a:ext>
            </a:extLst>
          </p:cNvPr>
          <p:cNvGrpSpPr/>
          <p:nvPr/>
        </p:nvGrpSpPr>
        <p:grpSpPr>
          <a:xfrm>
            <a:off x="10709275" y="208779"/>
            <a:ext cx="1289050" cy="1549378"/>
            <a:chOff x="9518650" y="1586002"/>
            <a:chExt cx="1828800" cy="2198132"/>
          </a:xfrm>
        </p:grpSpPr>
        <p:pic>
          <p:nvPicPr>
            <p:cNvPr id="9" name="Graphic 8">
              <a:extLst>
                <a:ext uri="{FF2B5EF4-FFF2-40B4-BE49-F238E27FC236}">
                  <a16:creationId xmlns:a16="http://schemas.microsoft.com/office/drawing/2014/main" id="{B9C5C018-8339-A04A-A441-0033223E8A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831" t="8765" r="10976" b="31872"/>
            <a:stretch/>
          </p:blipFill>
          <p:spPr>
            <a:xfrm>
              <a:off x="9518650" y="1586002"/>
              <a:ext cx="1828800" cy="1828800"/>
            </a:xfrm>
            <a:prstGeom prst="rect">
              <a:avLst/>
            </a:prstGeom>
          </p:spPr>
        </p:pic>
        <p:sp>
          <p:nvSpPr>
            <p:cNvPr id="10" name="TextBox 9">
              <a:extLst>
                <a:ext uri="{FF2B5EF4-FFF2-40B4-BE49-F238E27FC236}">
                  <a16:creationId xmlns:a16="http://schemas.microsoft.com/office/drawing/2014/main" id="{8827BEED-DED3-9541-A225-C9BC636F7E45}"/>
                </a:ext>
              </a:extLst>
            </p:cNvPr>
            <p:cNvSpPr txBox="1"/>
            <p:nvPr/>
          </p:nvSpPr>
          <p:spPr>
            <a:xfrm>
              <a:off x="9518650" y="3414802"/>
              <a:ext cx="1828800" cy="369332"/>
            </a:xfrm>
            <a:prstGeom prst="rect">
              <a:avLst/>
            </a:prstGeom>
            <a:noFill/>
          </p:spPr>
          <p:txBody>
            <a:bodyPr wrap="square" rtlCol="0">
              <a:spAutoFit/>
            </a:bodyPr>
            <a:lstStyle/>
            <a:p>
              <a:pPr algn="ctr"/>
              <a:r>
                <a:rPr lang="en-US" dirty="0"/>
                <a:t>SVM</a:t>
              </a:r>
            </a:p>
          </p:txBody>
        </p:sp>
      </p:grpSp>
    </p:spTree>
    <p:extLst>
      <p:ext uri="{BB962C8B-B14F-4D97-AF65-F5344CB8AC3E}">
        <p14:creationId xmlns:p14="http://schemas.microsoft.com/office/powerpoint/2010/main" val="171605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CAB4-77E4-0C46-AF66-0D371BCCC4A9}"/>
              </a:ext>
            </a:extLst>
          </p:cNvPr>
          <p:cNvSpPr>
            <a:spLocks noGrp="1"/>
          </p:cNvSpPr>
          <p:nvPr>
            <p:ph type="title"/>
          </p:nvPr>
        </p:nvSpPr>
        <p:spPr/>
        <p:txBody>
          <a:bodyPr/>
          <a:lstStyle/>
          <a:p>
            <a:r>
              <a:rPr lang="en-US" dirty="0"/>
              <a:t>SVM Testing</a:t>
            </a:r>
          </a:p>
        </p:txBody>
      </p:sp>
      <p:sp>
        <p:nvSpPr>
          <p:cNvPr id="12" name="Text Placeholder 11">
            <a:extLst>
              <a:ext uri="{FF2B5EF4-FFF2-40B4-BE49-F238E27FC236}">
                <a16:creationId xmlns:a16="http://schemas.microsoft.com/office/drawing/2014/main" id="{8452A8F8-D6FD-8240-97FB-53F28EF78265}"/>
              </a:ext>
            </a:extLst>
          </p:cNvPr>
          <p:cNvSpPr>
            <a:spLocks noGrp="1"/>
          </p:cNvSpPr>
          <p:nvPr>
            <p:ph type="body" idx="1"/>
          </p:nvPr>
        </p:nvSpPr>
        <p:spPr/>
        <p:txBody>
          <a:bodyPr/>
          <a:lstStyle/>
          <a:p>
            <a:r>
              <a:rPr lang="en-US" dirty="0"/>
              <a:t>Confusion Matrix and Statistics</a:t>
            </a:r>
          </a:p>
        </p:txBody>
      </p:sp>
      <p:sp>
        <p:nvSpPr>
          <p:cNvPr id="3" name="Content Placeholder 2">
            <a:extLst>
              <a:ext uri="{FF2B5EF4-FFF2-40B4-BE49-F238E27FC236}">
                <a16:creationId xmlns:a16="http://schemas.microsoft.com/office/drawing/2014/main" id="{0BF3FB5E-001A-DB48-81BD-4FE5B1CEA1B5}"/>
              </a:ext>
            </a:extLst>
          </p:cNvPr>
          <p:cNvSpPr>
            <a:spLocks noGrp="1"/>
          </p:cNvSpPr>
          <p:nvPr>
            <p:ph sz="half" idx="2"/>
          </p:nvPr>
        </p:nvSpPr>
        <p:spPr/>
        <p:txBody>
          <a:bodyPr numCol="2">
            <a:normAutofit/>
          </a:bodyPr>
          <a:lstStyle/>
          <a:p>
            <a:pPr marL="0" indent="0">
              <a:lnSpc>
                <a:spcPct val="120000"/>
              </a:lnSpc>
              <a:spcBef>
                <a:spcPts val="400"/>
              </a:spcBef>
              <a:buNone/>
            </a:pPr>
            <a:r>
              <a:rPr lang="en-US" sz="1400" dirty="0"/>
              <a:t>Prediction </a:t>
            </a:r>
            <a:r>
              <a:rPr lang="en-US" sz="1400" dirty="0" err="1"/>
              <a:t>on.time</a:t>
            </a:r>
            <a:r>
              <a:rPr lang="en-US" sz="1400" dirty="0"/>
              <a:t>  late</a:t>
            </a:r>
          </a:p>
          <a:p>
            <a:pPr marL="0" indent="0">
              <a:lnSpc>
                <a:spcPct val="120000"/>
              </a:lnSpc>
              <a:spcBef>
                <a:spcPts val="400"/>
              </a:spcBef>
              <a:buNone/>
            </a:pPr>
            <a:r>
              <a:rPr lang="en-US" sz="1400" dirty="0"/>
              <a:t>   </a:t>
            </a:r>
            <a:r>
              <a:rPr lang="en-US" sz="1400" dirty="0" err="1"/>
              <a:t>on.time</a:t>
            </a:r>
            <a:r>
              <a:rPr lang="en-US" sz="1400" dirty="0"/>
              <a:t>    8907  4295</a:t>
            </a:r>
          </a:p>
          <a:p>
            <a:pPr marL="0" indent="0">
              <a:lnSpc>
                <a:spcPct val="120000"/>
              </a:lnSpc>
              <a:spcBef>
                <a:spcPts val="400"/>
              </a:spcBef>
              <a:buNone/>
            </a:pPr>
            <a:r>
              <a:rPr lang="en-US" sz="1400" dirty="0"/>
              <a:t>       late       8963 30276</a:t>
            </a:r>
          </a:p>
          <a:p>
            <a:pPr marL="0" indent="0">
              <a:lnSpc>
                <a:spcPct val="120000"/>
              </a:lnSpc>
              <a:spcBef>
                <a:spcPts val="400"/>
              </a:spcBef>
              <a:buNone/>
            </a:pPr>
            <a:r>
              <a:rPr lang="en-US" sz="1400" dirty="0"/>
              <a:t>                                          </a:t>
            </a:r>
          </a:p>
          <a:p>
            <a:pPr marL="0" indent="0">
              <a:lnSpc>
                <a:spcPct val="120000"/>
              </a:lnSpc>
              <a:spcBef>
                <a:spcPts val="400"/>
              </a:spcBef>
              <a:buNone/>
            </a:pPr>
            <a:r>
              <a:rPr lang="en-US" sz="1400" dirty="0"/>
              <a:t>Accuracy : 0.7472          </a:t>
            </a:r>
          </a:p>
          <a:p>
            <a:pPr marL="0" indent="0">
              <a:lnSpc>
                <a:spcPct val="120000"/>
              </a:lnSpc>
              <a:spcBef>
                <a:spcPts val="400"/>
              </a:spcBef>
              <a:buNone/>
            </a:pPr>
            <a:r>
              <a:rPr lang="en-US" sz="1400" dirty="0"/>
              <a:t>95% CI : (0.7434, 0.7509)</a:t>
            </a:r>
          </a:p>
          <a:p>
            <a:pPr marL="0" indent="0">
              <a:lnSpc>
                <a:spcPct val="120000"/>
              </a:lnSpc>
              <a:spcBef>
                <a:spcPts val="400"/>
              </a:spcBef>
              <a:buNone/>
            </a:pPr>
            <a:r>
              <a:rPr lang="en-US" sz="1400" dirty="0"/>
              <a:t>No Information Rate : 0.6592          </a:t>
            </a:r>
          </a:p>
          <a:p>
            <a:pPr marL="0" indent="0">
              <a:lnSpc>
                <a:spcPct val="120000"/>
              </a:lnSpc>
              <a:spcBef>
                <a:spcPts val="400"/>
              </a:spcBef>
              <a:buNone/>
            </a:pPr>
            <a:r>
              <a:rPr lang="en-US" sz="1400" dirty="0"/>
              <a:t>P-Value [</a:t>
            </a:r>
            <a:r>
              <a:rPr lang="en-US" sz="1400" dirty="0" err="1"/>
              <a:t>Acc</a:t>
            </a:r>
            <a:r>
              <a:rPr lang="en-US" sz="1400" dirty="0"/>
              <a:t> &gt; NIR] : &lt; 2.2e-16       </a:t>
            </a:r>
          </a:p>
          <a:p>
            <a:pPr marL="0" indent="0">
              <a:lnSpc>
                <a:spcPct val="120000"/>
              </a:lnSpc>
              <a:spcBef>
                <a:spcPts val="400"/>
              </a:spcBef>
              <a:buNone/>
            </a:pPr>
            <a:r>
              <a:rPr lang="en-US" sz="1400" dirty="0"/>
              <a:t>                                          </a:t>
            </a:r>
          </a:p>
          <a:p>
            <a:pPr marL="0" indent="0">
              <a:lnSpc>
                <a:spcPct val="120000"/>
              </a:lnSpc>
              <a:spcBef>
                <a:spcPts val="400"/>
              </a:spcBef>
              <a:buNone/>
            </a:pPr>
            <a:r>
              <a:rPr lang="en-US" sz="1400" dirty="0"/>
              <a:t>Kappa : 0.3994          </a:t>
            </a:r>
          </a:p>
          <a:p>
            <a:pPr marL="0" indent="0">
              <a:lnSpc>
                <a:spcPct val="120000"/>
              </a:lnSpc>
              <a:spcBef>
                <a:spcPts val="400"/>
              </a:spcBef>
              <a:buNone/>
            </a:pPr>
            <a:r>
              <a:rPr lang="en-US" sz="1400" dirty="0" err="1"/>
              <a:t>Mcnemar's</a:t>
            </a:r>
            <a:r>
              <a:rPr lang="en-US" sz="1400" dirty="0"/>
              <a:t> Test P-Value : &lt; 2.2e-16       </a:t>
            </a:r>
          </a:p>
          <a:p>
            <a:pPr marL="0" indent="0">
              <a:lnSpc>
                <a:spcPct val="120000"/>
              </a:lnSpc>
              <a:spcBef>
                <a:spcPts val="400"/>
              </a:spcBef>
              <a:buNone/>
            </a:pPr>
            <a:r>
              <a:rPr lang="en-US" sz="1400" dirty="0"/>
              <a:t>Sensitivity : 0.4984          </a:t>
            </a:r>
          </a:p>
          <a:p>
            <a:pPr marL="0" indent="0">
              <a:lnSpc>
                <a:spcPct val="120000"/>
              </a:lnSpc>
              <a:spcBef>
                <a:spcPts val="400"/>
              </a:spcBef>
              <a:buNone/>
            </a:pPr>
            <a:r>
              <a:rPr lang="en-US" sz="1400" dirty="0"/>
              <a:t>Specificity : 0.8758          </a:t>
            </a:r>
          </a:p>
          <a:p>
            <a:pPr marL="0" indent="0">
              <a:lnSpc>
                <a:spcPct val="120000"/>
              </a:lnSpc>
              <a:spcBef>
                <a:spcPts val="400"/>
              </a:spcBef>
              <a:buNone/>
            </a:pPr>
            <a:r>
              <a:rPr lang="en-US" sz="1400" dirty="0" err="1"/>
              <a:t>Pos</a:t>
            </a:r>
            <a:r>
              <a:rPr lang="en-US" sz="1400" dirty="0"/>
              <a:t> </a:t>
            </a:r>
            <a:r>
              <a:rPr lang="en-US" sz="1400" dirty="0" err="1"/>
              <a:t>Pred</a:t>
            </a:r>
            <a:r>
              <a:rPr lang="en-US" sz="1400" dirty="0"/>
              <a:t> Value : 0.6747          </a:t>
            </a:r>
          </a:p>
          <a:p>
            <a:pPr marL="0" indent="0">
              <a:lnSpc>
                <a:spcPct val="120000"/>
              </a:lnSpc>
              <a:spcBef>
                <a:spcPts val="400"/>
              </a:spcBef>
              <a:buNone/>
            </a:pPr>
            <a:r>
              <a:rPr lang="en-US" sz="1400" dirty="0"/>
              <a:t>Neg </a:t>
            </a:r>
            <a:r>
              <a:rPr lang="en-US" sz="1400" dirty="0" err="1"/>
              <a:t>Pred</a:t>
            </a:r>
            <a:r>
              <a:rPr lang="en-US" sz="1400" dirty="0"/>
              <a:t> Value : 0.7716          </a:t>
            </a:r>
          </a:p>
          <a:p>
            <a:pPr marL="0" indent="0">
              <a:lnSpc>
                <a:spcPct val="120000"/>
              </a:lnSpc>
              <a:spcBef>
                <a:spcPts val="400"/>
              </a:spcBef>
              <a:buNone/>
            </a:pPr>
            <a:r>
              <a:rPr lang="en-US" sz="1400" dirty="0"/>
              <a:t>Prevalence : 0.3408          </a:t>
            </a:r>
          </a:p>
          <a:p>
            <a:pPr marL="0" indent="0">
              <a:lnSpc>
                <a:spcPct val="120000"/>
              </a:lnSpc>
              <a:spcBef>
                <a:spcPts val="400"/>
              </a:spcBef>
              <a:buNone/>
            </a:pPr>
            <a:r>
              <a:rPr lang="en-US" sz="1400" dirty="0"/>
              <a:t>Detection Rate : 0.1698          </a:t>
            </a:r>
          </a:p>
          <a:p>
            <a:pPr marL="0" indent="0">
              <a:lnSpc>
                <a:spcPct val="120000"/>
              </a:lnSpc>
              <a:spcBef>
                <a:spcPts val="400"/>
              </a:spcBef>
              <a:buNone/>
            </a:pPr>
            <a:r>
              <a:rPr lang="en-US" sz="1400" dirty="0"/>
              <a:t>Detection Prevalence : 0.2517          </a:t>
            </a:r>
          </a:p>
          <a:p>
            <a:pPr marL="0" indent="0">
              <a:lnSpc>
                <a:spcPct val="120000"/>
              </a:lnSpc>
              <a:spcBef>
                <a:spcPts val="400"/>
              </a:spcBef>
              <a:buNone/>
            </a:pPr>
            <a:r>
              <a:rPr lang="en-US" sz="1400" dirty="0"/>
              <a:t>Balanced Accuracy : 0.6871          </a:t>
            </a:r>
          </a:p>
          <a:p>
            <a:pPr marL="0" indent="0">
              <a:lnSpc>
                <a:spcPct val="120000"/>
              </a:lnSpc>
              <a:spcBef>
                <a:spcPts val="400"/>
              </a:spcBef>
              <a:buNone/>
            </a:pPr>
            <a:endParaRPr lang="en-US" sz="1400" dirty="0"/>
          </a:p>
        </p:txBody>
      </p:sp>
      <p:sp>
        <p:nvSpPr>
          <p:cNvPr id="13" name="Text Placeholder 12">
            <a:extLst>
              <a:ext uri="{FF2B5EF4-FFF2-40B4-BE49-F238E27FC236}">
                <a16:creationId xmlns:a16="http://schemas.microsoft.com/office/drawing/2014/main" id="{E40682CF-B377-4F44-8319-635AC53FE4FA}"/>
              </a:ext>
            </a:extLst>
          </p:cNvPr>
          <p:cNvSpPr>
            <a:spLocks noGrp="1"/>
          </p:cNvSpPr>
          <p:nvPr>
            <p:ph type="body" sz="quarter" idx="3"/>
          </p:nvPr>
        </p:nvSpPr>
        <p:spPr/>
        <p:txBody>
          <a:bodyPr/>
          <a:lstStyle/>
          <a:p>
            <a:r>
              <a:rPr lang="en-US" dirty="0"/>
              <a:t>ROC Curve</a:t>
            </a:r>
          </a:p>
        </p:txBody>
      </p:sp>
      <p:pic>
        <p:nvPicPr>
          <p:cNvPr id="15" name="Content Placeholder 14">
            <a:extLst>
              <a:ext uri="{FF2B5EF4-FFF2-40B4-BE49-F238E27FC236}">
                <a16:creationId xmlns:a16="http://schemas.microsoft.com/office/drawing/2014/main" id="{BD39A0B8-8B69-C34D-A9BF-842C2620330B}"/>
              </a:ext>
            </a:extLst>
          </p:cNvPr>
          <p:cNvPicPr>
            <a:picLocks noGrp="1" noChangeAspect="1"/>
          </p:cNvPicPr>
          <p:nvPr>
            <p:ph sz="quarter" idx="4"/>
          </p:nvPr>
        </p:nvPicPr>
        <p:blipFill>
          <a:blip r:embed="rId2"/>
          <a:stretch>
            <a:fillRect/>
          </a:stretch>
        </p:blipFill>
        <p:spPr>
          <a:xfrm>
            <a:off x="6311590" y="2457966"/>
            <a:ext cx="4388954" cy="3381653"/>
          </a:xfrm>
          <a:prstGeom prst="rect">
            <a:avLst/>
          </a:prstGeom>
        </p:spPr>
      </p:pic>
      <p:grpSp>
        <p:nvGrpSpPr>
          <p:cNvPr id="8" name="Group 7">
            <a:extLst>
              <a:ext uri="{FF2B5EF4-FFF2-40B4-BE49-F238E27FC236}">
                <a16:creationId xmlns:a16="http://schemas.microsoft.com/office/drawing/2014/main" id="{AA228DCF-A9D2-B94C-B364-2CADC8FE314A}"/>
              </a:ext>
            </a:extLst>
          </p:cNvPr>
          <p:cNvGrpSpPr/>
          <p:nvPr/>
        </p:nvGrpSpPr>
        <p:grpSpPr>
          <a:xfrm>
            <a:off x="10709275" y="208779"/>
            <a:ext cx="1289050" cy="1549378"/>
            <a:chOff x="9518650" y="1586002"/>
            <a:chExt cx="1828800" cy="2198132"/>
          </a:xfrm>
        </p:grpSpPr>
        <p:pic>
          <p:nvPicPr>
            <p:cNvPr id="9" name="Graphic 8">
              <a:extLst>
                <a:ext uri="{FF2B5EF4-FFF2-40B4-BE49-F238E27FC236}">
                  <a16:creationId xmlns:a16="http://schemas.microsoft.com/office/drawing/2014/main" id="{F4CE5FE8-B3C1-FC4D-9BD1-F7F46BD74F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831" t="8765" r="10976" b="31872"/>
            <a:stretch/>
          </p:blipFill>
          <p:spPr>
            <a:xfrm>
              <a:off x="9518650" y="1586002"/>
              <a:ext cx="1828800" cy="1828800"/>
            </a:xfrm>
            <a:prstGeom prst="rect">
              <a:avLst/>
            </a:prstGeom>
          </p:spPr>
        </p:pic>
        <p:sp>
          <p:nvSpPr>
            <p:cNvPr id="10" name="TextBox 9">
              <a:extLst>
                <a:ext uri="{FF2B5EF4-FFF2-40B4-BE49-F238E27FC236}">
                  <a16:creationId xmlns:a16="http://schemas.microsoft.com/office/drawing/2014/main" id="{45D95347-B7EB-D94E-A397-5A1C01857DAE}"/>
                </a:ext>
              </a:extLst>
            </p:cNvPr>
            <p:cNvSpPr txBox="1"/>
            <p:nvPr/>
          </p:nvSpPr>
          <p:spPr>
            <a:xfrm>
              <a:off x="9518650" y="3414802"/>
              <a:ext cx="1828800" cy="369332"/>
            </a:xfrm>
            <a:prstGeom prst="rect">
              <a:avLst/>
            </a:prstGeom>
            <a:noFill/>
          </p:spPr>
          <p:txBody>
            <a:bodyPr wrap="square" rtlCol="0">
              <a:spAutoFit/>
            </a:bodyPr>
            <a:lstStyle/>
            <a:p>
              <a:pPr algn="ctr"/>
              <a:r>
                <a:rPr lang="en-US" dirty="0"/>
                <a:t>SVM</a:t>
              </a:r>
            </a:p>
          </p:txBody>
        </p:sp>
      </p:grpSp>
      <p:sp>
        <p:nvSpPr>
          <p:cNvPr id="16" name="TextBox 15">
            <a:extLst>
              <a:ext uri="{FF2B5EF4-FFF2-40B4-BE49-F238E27FC236}">
                <a16:creationId xmlns:a16="http://schemas.microsoft.com/office/drawing/2014/main" id="{E4B129FA-5DE1-E74D-B9E9-EED2077EC51B}"/>
              </a:ext>
            </a:extLst>
          </p:cNvPr>
          <p:cNvSpPr txBox="1"/>
          <p:nvPr/>
        </p:nvSpPr>
        <p:spPr>
          <a:xfrm>
            <a:off x="9233209" y="5006895"/>
            <a:ext cx="1182029" cy="261610"/>
          </a:xfrm>
          <a:prstGeom prst="rect">
            <a:avLst/>
          </a:prstGeom>
          <a:noFill/>
        </p:spPr>
        <p:txBody>
          <a:bodyPr wrap="square" rtlCol="0">
            <a:spAutoFit/>
          </a:bodyPr>
          <a:lstStyle/>
          <a:p>
            <a:pPr algn="r"/>
            <a:r>
              <a:rPr lang="en-US" sz="1100" dirty="0"/>
              <a:t>AUC: 0.6871</a:t>
            </a:r>
          </a:p>
        </p:txBody>
      </p:sp>
    </p:spTree>
    <p:extLst>
      <p:ext uri="{BB962C8B-B14F-4D97-AF65-F5344CB8AC3E}">
        <p14:creationId xmlns:p14="http://schemas.microsoft.com/office/powerpoint/2010/main" val="3120906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CAB4-77E4-0C46-AF66-0D371BCCC4A9}"/>
              </a:ext>
            </a:extLst>
          </p:cNvPr>
          <p:cNvSpPr>
            <a:spLocks noGrp="1"/>
          </p:cNvSpPr>
          <p:nvPr>
            <p:ph type="title"/>
          </p:nvPr>
        </p:nvSpPr>
        <p:spPr>
          <a:xfrm>
            <a:off x="838200" y="365125"/>
            <a:ext cx="8896815" cy="1325563"/>
          </a:xfrm>
        </p:spPr>
        <p:txBody>
          <a:bodyPr/>
          <a:lstStyle/>
          <a:p>
            <a:r>
              <a:rPr lang="en-US" dirty="0"/>
              <a:t>SVM Insights</a:t>
            </a:r>
          </a:p>
        </p:txBody>
      </p:sp>
      <p:sp>
        <p:nvSpPr>
          <p:cNvPr id="3" name="Content Placeholder 2">
            <a:extLst>
              <a:ext uri="{FF2B5EF4-FFF2-40B4-BE49-F238E27FC236}">
                <a16:creationId xmlns:a16="http://schemas.microsoft.com/office/drawing/2014/main" id="{0BF3FB5E-001A-DB48-81BD-4FE5B1CEA1B5}"/>
              </a:ext>
            </a:extLst>
          </p:cNvPr>
          <p:cNvSpPr>
            <a:spLocks noGrp="1"/>
          </p:cNvSpPr>
          <p:nvPr>
            <p:ph idx="1"/>
          </p:nvPr>
        </p:nvSpPr>
        <p:spPr/>
        <p:txBody>
          <a:bodyPr/>
          <a:lstStyle/>
          <a:p>
            <a:r>
              <a:rPr lang="en-US" dirty="0"/>
              <a:t>SVMs can be trained well with relatively little data.  This is a good thing, because the optimizations require exponential time increases as the data size increases</a:t>
            </a:r>
          </a:p>
          <a:p>
            <a:r>
              <a:rPr lang="en-US" dirty="0"/>
              <a:t>Kernel selection and Hyperparameter tuning are very time intensive due to the number of training runs required (and the exponential time requirements)</a:t>
            </a:r>
          </a:p>
          <a:p>
            <a:endParaRPr lang="en-US" dirty="0"/>
          </a:p>
        </p:txBody>
      </p:sp>
      <p:grpSp>
        <p:nvGrpSpPr>
          <p:cNvPr id="8" name="Group 7">
            <a:extLst>
              <a:ext uri="{FF2B5EF4-FFF2-40B4-BE49-F238E27FC236}">
                <a16:creationId xmlns:a16="http://schemas.microsoft.com/office/drawing/2014/main" id="{30A29D44-C922-4143-A030-BEB8DA3B17BD}"/>
              </a:ext>
            </a:extLst>
          </p:cNvPr>
          <p:cNvGrpSpPr/>
          <p:nvPr/>
        </p:nvGrpSpPr>
        <p:grpSpPr>
          <a:xfrm>
            <a:off x="10709275" y="208779"/>
            <a:ext cx="1289050" cy="1549378"/>
            <a:chOff x="9518650" y="1586002"/>
            <a:chExt cx="1828800" cy="2198132"/>
          </a:xfrm>
        </p:grpSpPr>
        <p:pic>
          <p:nvPicPr>
            <p:cNvPr id="9" name="Graphic 8">
              <a:extLst>
                <a:ext uri="{FF2B5EF4-FFF2-40B4-BE49-F238E27FC236}">
                  <a16:creationId xmlns:a16="http://schemas.microsoft.com/office/drawing/2014/main" id="{98D611E0-82AB-794C-94D2-77E13E6AB34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831" t="8765" r="10976" b="31872"/>
            <a:stretch/>
          </p:blipFill>
          <p:spPr>
            <a:xfrm>
              <a:off x="9518650" y="1586002"/>
              <a:ext cx="1828800" cy="1828800"/>
            </a:xfrm>
            <a:prstGeom prst="rect">
              <a:avLst/>
            </a:prstGeom>
          </p:spPr>
        </p:pic>
        <p:sp>
          <p:nvSpPr>
            <p:cNvPr id="10" name="TextBox 9">
              <a:extLst>
                <a:ext uri="{FF2B5EF4-FFF2-40B4-BE49-F238E27FC236}">
                  <a16:creationId xmlns:a16="http://schemas.microsoft.com/office/drawing/2014/main" id="{EE46BFC4-CB02-4F49-98C4-0D225B33077E}"/>
                </a:ext>
              </a:extLst>
            </p:cNvPr>
            <p:cNvSpPr txBox="1"/>
            <p:nvPr/>
          </p:nvSpPr>
          <p:spPr>
            <a:xfrm>
              <a:off x="9518650" y="3414802"/>
              <a:ext cx="1828800" cy="369332"/>
            </a:xfrm>
            <a:prstGeom prst="rect">
              <a:avLst/>
            </a:prstGeom>
            <a:noFill/>
          </p:spPr>
          <p:txBody>
            <a:bodyPr wrap="square" rtlCol="0">
              <a:spAutoFit/>
            </a:bodyPr>
            <a:lstStyle/>
            <a:p>
              <a:pPr algn="ctr"/>
              <a:r>
                <a:rPr lang="en-US" dirty="0"/>
                <a:t>SVM</a:t>
              </a:r>
            </a:p>
          </p:txBody>
        </p:sp>
      </p:grpSp>
    </p:spTree>
    <p:extLst>
      <p:ext uri="{BB962C8B-B14F-4D97-AF65-F5344CB8AC3E}">
        <p14:creationId xmlns:p14="http://schemas.microsoft.com/office/powerpoint/2010/main" val="88184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58E5-B879-884B-8818-0DE57FF00BF6}"/>
              </a:ext>
            </a:extLst>
          </p:cNvPr>
          <p:cNvSpPr>
            <a:spLocks noGrp="1"/>
          </p:cNvSpPr>
          <p:nvPr>
            <p:ph type="title"/>
          </p:nvPr>
        </p:nvSpPr>
        <p:spPr/>
        <p:txBody>
          <a:bodyPr/>
          <a:lstStyle/>
          <a:p>
            <a:r>
              <a:rPr lang="en-US"/>
              <a:t>Ensemble Predictions</a:t>
            </a:r>
            <a:endParaRPr lang="en-US" dirty="0"/>
          </a:p>
        </p:txBody>
      </p:sp>
      <p:sp>
        <p:nvSpPr>
          <p:cNvPr id="3" name="Text Placeholder 2">
            <a:extLst>
              <a:ext uri="{FF2B5EF4-FFF2-40B4-BE49-F238E27FC236}">
                <a16:creationId xmlns:a16="http://schemas.microsoft.com/office/drawing/2014/main" id="{352C3C05-31FA-F84C-BCFE-B3E2C8A899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009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E521-5D38-8B4A-B76E-3A9D7164E759}"/>
              </a:ext>
            </a:extLst>
          </p:cNvPr>
          <p:cNvSpPr>
            <a:spLocks noGrp="1"/>
          </p:cNvSpPr>
          <p:nvPr>
            <p:ph type="title"/>
          </p:nvPr>
        </p:nvSpPr>
        <p:spPr/>
        <p:txBody>
          <a:bodyPr/>
          <a:lstStyle/>
          <a:p>
            <a:r>
              <a:rPr lang="en-US" dirty="0"/>
              <a:t>Individual results vs Ensemble prediction</a:t>
            </a:r>
          </a:p>
        </p:txBody>
      </p:sp>
      <p:sp>
        <p:nvSpPr>
          <p:cNvPr id="3" name="Content Placeholder 2">
            <a:extLst>
              <a:ext uri="{FF2B5EF4-FFF2-40B4-BE49-F238E27FC236}">
                <a16:creationId xmlns:a16="http://schemas.microsoft.com/office/drawing/2014/main" id="{9EBE1E35-AFB2-2E4B-8131-50A121A470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444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4997A-3133-6641-8EF0-14E6D0D37B46}"/>
              </a:ext>
            </a:extLst>
          </p:cNvPr>
          <p:cNvSpPr>
            <a:spLocks noGrp="1"/>
          </p:cNvSpPr>
          <p:nvPr>
            <p:ph type="title"/>
          </p:nvPr>
        </p:nvSpPr>
        <p:spPr/>
        <p:txBody>
          <a:bodyPr/>
          <a:lstStyle/>
          <a:p>
            <a:r>
              <a:rPr lang="en-US" dirty="0"/>
              <a:t>Additional Info</a:t>
            </a:r>
          </a:p>
        </p:txBody>
      </p:sp>
      <p:sp>
        <p:nvSpPr>
          <p:cNvPr id="4" name="Text Placeholder 3">
            <a:extLst>
              <a:ext uri="{FF2B5EF4-FFF2-40B4-BE49-F238E27FC236}">
                <a16:creationId xmlns:a16="http://schemas.microsoft.com/office/drawing/2014/main" id="{1C48B3D3-1882-304A-AED4-9E578FDBB5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99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D9D13-6CC1-BD4E-812B-87372A3CDF82}"/>
              </a:ext>
            </a:extLst>
          </p:cNvPr>
          <p:cNvSpPr>
            <a:spLocks noGrp="1"/>
          </p:cNvSpPr>
          <p:nvPr>
            <p:ph type="title"/>
          </p:nvPr>
        </p:nvSpPr>
        <p:spPr/>
        <p:txBody>
          <a:bodyPr/>
          <a:lstStyle/>
          <a:p>
            <a:r>
              <a:rPr lang="en-US" dirty="0"/>
              <a:t>Key Predictors / Model Sparsity</a:t>
            </a:r>
          </a:p>
        </p:txBody>
      </p:sp>
      <p:sp>
        <p:nvSpPr>
          <p:cNvPr id="5" name="Content Placeholder 4">
            <a:extLst>
              <a:ext uri="{FF2B5EF4-FFF2-40B4-BE49-F238E27FC236}">
                <a16:creationId xmlns:a16="http://schemas.microsoft.com/office/drawing/2014/main" id="{37921AC9-B9B1-6147-AE1A-97F9275842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893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B00E6A-DADE-BA42-BB88-1F8E509BFD32}"/>
              </a:ext>
            </a:extLst>
          </p:cNvPr>
          <p:cNvSpPr>
            <a:spLocks noGrp="1"/>
          </p:cNvSpPr>
          <p:nvPr>
            <p:ph type="title"/>
          </p:nvPr>
        </p:nvSpPr>
        <p:spPr/>
        <p:txBody>
          <a:bodyPr/>
          <a:lstStyle/>
          <a:p>
            <a:r>
              <a:rPr lang="en-US" dirty="0"/>
              <a:t>Predictive Variables</a:t>
            </a:r>
          </a:p>
        </p:txBody>
      </p:sp>
      <p:pic>
        <p:nvPicPr>
          <p:cNvPr id="15" name="Content Placeholder 14">
            <a:extLst>
              <a:ext uri="{FF2B5EF4-FFF2-40B4-BE49-F238E27FC236}">
                <a16:creationId xmlns:a16="http://schemas.microsoft.com/office/drawing/2014/main" id="{A7734A5D-F0B7-224F-8ED6-F884D7E8C51F}"/>
              </a:ext>
            </a:extLst>
          </p:cNvPr>
          <p:cNvPicPr>
            <a:picLocks noGrp="1" noChangeAspect="1"/>
          </p:cNvPicPr>
          <p:nvPr>
            <p:ph sz="half" idx="2"/>
          </p:nvPr>
        </p:nvPicPr>
        <p:blipFill>
          <a:blip r:embed="rId2"/>
          <a:stretch>
            <a:fillRect/>
          </a:stretch>
        </p:blipFill>
        <p:spPr>
          <a:xfrm>
            <a:off x="6720216" y="1825625"/>
            <a:ext cx="4798994" cy="4351338"/>
          </a:xfrm>
          <a:prstGeom prst="rect">
            <a:avLst/>
          </a:prstGeom>
        </p:spPr>
      </p:pic>
      <p:pic>
        <p:nvPicPr>
          <p:cNvPr id="14" name="Content Placeholder 10">
            <a:extLst>
              <a:ext uri="{FF2B5EF4-FFF2-40B4-BE49-F238E27FC236}">
                <a16:creationId xmlns:a16="http://schemas.microsoft.com/office/drawing/2014/main" id="{BC4C5693-D2FB-FD46-A7FF-F160181323B2}"/>
              </a:ext>
            </a:extLst>
          </p:cNvPr>
          <p:cNvPicPr>
            <a:picLocks noGrp="1" noChangeAspect="1"/>
          </p:cNvPicPr>
          <p:nvPr>
            <p:ph sz="half" idx="1"/>
          </p:nvPr>
        </p:nvPicPr>
        <p:blipFill rotWithShape="1">
          <a:blip r:embed="rId3"/>
          <a:srcRect l="15193" t="15193"/>
          <a:stretch/>
        </p:blipFill>
        <p:spPr>
          <a:xfrm>
            <a:off x="1386216" y="1825625"/>
            <a:ext cx="4085567" cy="4351338"/>
          </a:xfrm>
          <a:prstGeom prst="rect">
            <a:avLst/>
          </a:prstGeom>
        </p:spPr>
      </p:pic>
    </p:spTree>
    <p:extLst>
      <p:ext uri="{BB962C8B-B14F-4D97-AF65-F5344CB8AC3E}">
        <p14:creationId xmlns:p14="http://schemas.microsoft.com/office/powerpoint/2010/main" val="118939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B098-B8D3-BF4C-A977-5B6F1490215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BD4380BB-8C2B-6D4C-8B0D-6621249B94F1}"/>
              </a:ext>
            </a:extLst>
          </p:cNvPr>
          <p:cNvSpPr>
            <a:spLocks noGrp="1"/>
          </p:cNvSpPr>
          <p:nvPr>
            <p:ph idx="1"/>
          </p:nvPr>
        </p:nvSpPr>
        <p:spPr/>
        <p:txBody>
          <a:bodyPr>
            <a:normAutofit fontScale="85000" lnSpcReduction="10000"/>
          </a:bodyPr>
          <a:lstStyle/>
          <a:p>
            <a:pPr fontAlgn="base"/>
            <a:r>
              <a:rPr lang="en-US" dirty="0"/>
              <a:t>Approximately 119,000 daily riders take advantage SEPTA’s Regional Rail system.</a:t>
            </a:r>
          </a:p>
          <a:p>
            <a:pPr fontAlgn="base"/>
            <a:r>
              <a:rPr lang="en-US" dirty="0"/>
              <a:t>The SEPTA (Southeastern Pennsylvania Transportation Authority) Regional Rail system consists of commuter rail service on 13 branches to more than 150 active stations in Philadelphia, Pennsylvania, and its suburbs and satellite cities.</a:t>
            </a:r>
          </a:p>
          <a:p>
            <a:pPr fontAlgn="base"/>
            <a:r>
              <a:rPr lang="en-US" dirty="0"/>
              <a:t>SEPTA reports On-Time Performance (OTP) to measure service reliability. OTP identifies the number of trains for all rail lines that arrive at their scheduled destination at the scheduled time. </a:t>
            </a:r>
          </a:p>
          <a:p>
            <a:pPr lvl="1" fontAlgn="base"/>
            <a:r>
              <a:rPr lang="en-US" dirty="0"/>
              <a:t>A train may arrive up to 5 minutes and 59 seconds after its scheduled time and still be considered “on-time.”  </a:t>
            </a:r>
          </a:p>
          <a:p>
            <a:pPr lvl="1" fontAlgn="base"/>
            <a:r>
              <a:rPr lang="en-US" dirty="0"/>
              <a:t>SEPTA has set an On-Time Performance target such that 91% of its trains arrive on time.  </a:t>
            </a:r>
          </a:p>
          <a:p>
            <a:pPr lvl="1" fontAlgn="base"/>
            <a:r>
              <a:rPr lang="en-US" dirty="0"/>
              <a:t>Thus, even with 100% “on time” performance, trains may still arrive late, forcing commuters to deal with uncertainty and lost time – especially if they rely on back-to-back connections.</a:t>
            </a:r>
          </a:p>
          <a:p>
            <a:endParaRPr lang="en-US" dirty="0"/>
          </a:p>
        </p:txBody>
      </p:sp>
    </p:spTree>
    <p:extLst>
      <p:ext uri="{BB962C8B-B14F-4D97-AF65-F5344CB8AC3E}">
        <p14:creationId xmlns:p14="http://schemas.microsoft.com/office/powerpoint/2010/main" val="2298325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7C6E-7573-CE4B-88C6-276F5F3A5200}"/>
              </a:ext>
            </a:extLst>
          </p:cNvPr>
          <p:cNvSpPr>
            <a:spLocks noGrp="1"/>
          </p:cNvSpPr>
          <p:nvPr>
            <p:ph type="title"/>
          </p:nvPr>
        </p:nvSpPr>
        <p:spPr/>
        <p:txBody>
          <a:bodyPr/>
          <a:lstStyle/>
          <a:p>
            <a:r>
              <a:rPr lang="en-US" dirty="0"/>
              <a:t>Predictive variables</a:t>
            </a:r>
          </a:p>
        </p:txBody>
      </p:sp>
      <p:pic>
        <p:nvPicPr>
          <p:cNvPr id="12" name="Content Placeholder 11">
            <a:extLst>
              <a:ext uri="{FF2B5EF4-FFF2-40B4-BE49-F238E27FC236}">
                <a16:creationId xmlns:a16="http://schemas.microsoft.com/office/drawing/2014/main" id="{31DA42DB-3533-994A-BC45-CC41837C1CA7}"/>
              </a:ext>
            </a:extLst>
          </p:cNvPr>
          <p:cNvPicPr>
            <a:picLocks noGrp="1" noChangeAspect="1"/>
          </p:cNvPicPr>
          <p:nvPr>
            <p:ph sz="half" idx="1"/>
          </p:nvPr>
        </p:nvPicPr>
        <p:blipFill>
          <a:blip r:embed="rId2"/>
          <a:stretch>
            <a:fillRect/>
          </a:stretch>
        </p:blipFill>
        <p:spPr>
          <a:xfrm>
            <a:off x="546410" y="1825625"/>
            <a:ext cx="5096107" cy="4351338"/>
          </a:xfrm>
          <a:prstGeom prst="rect">
            <a:avLst/>
          </a:prstGeom>
        </p:spPr>
      </p:pic>
      <p:pic>
        <p:nvPicPr>
          <p:cNvPr id="14" name="Content Placeholder 13">
            <a:extLst>
              <a:ext uri="{FF2B5EF4-FFF2-40B4-BE49-F238E27FC236}">
                <a16:creationId xmlns:a16="http://schemas.microsoft.com/office/drawing/2014/main" id="{4546570C-7069-8E46-B5F3-E7C405739918}"/>
              </a:ext>
            </a:extLst>
          </p:cNvPr>
          <p:cNvPicPr>
            <a:picLocks noGrp="1" noChangeAspect="1"/>
          </p:cNvPicPr>
          <p:nvPr>
            <p:ph sz="half" idx="2"/>
          </p:nvPr>
        </p:nvPicPr>
        <p:blipFill>
          <a:blip r:embed="rId3"/>
          <a:stretch>
            <a:fillRect/>
          </a:stretch>
        </p:blipFill>
        <p:spPr>
          <a:xfrm>
            <a:off x="6523464" y="1825625"/>
            <a:ext cx="5051502" cy="4351338"/>
          </a:xfrm>
          <a:prstGeom prst="rect">
            <a:avLst/>
          </a:prstGeom>
        </p:spPr>
      </p:pic>
    </p:spTree>
    <p:extLst>
      <p:ext uri="{BB962C8B-B14F-4D97-AF65-F5344CB8AC3E}">
        <p14:creationId xmlns:p14="http://schemas.microsoft.com/office/powerpoint/2010/main" val="63612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7C6E-7573-CE4B-88C6-276F5F3A5200}"/>
              </a:ext>
            </a:extLst>
          </p:cNvPr>
          <p:cNvSpPr>
            <a:spLocks noGrp="1"/>
          </p:cNvSpPr>
          <p:nvPr>
            <p:ph type="title"/>
          </p:nvPr>
        </p:nvSpPr>
        <p:spPr/>
        <p:txBody>
          <a:bodyPr/>
          <a:lstStyle/>
          <a:p>
            <a:r>
              <a:rPr lang="en-US" dirty="0"/>
              <a:t>Predictive variables</a:t>
            </a:r>
          </a:p>
        </p:txBody>
      </p:sp>
      <p:pic>
        <p:nvPicPr>
          <p:cNvPr id="15" name="Content Placeholder 14">
            <a:extLst>
              <a:ext uri="{FF2B5EF4-FFF2-40B4-BE49-F238E27FC236}">
                <a16:creationId xmlns:a16="http://schemas.microsoft.com/office/drawing/2014/main" id="{4480A294-1280-BF42-A28E-A8D4C5E195DC}"/>
              </a:ext>
            </a:extLst>
          </p:cNvPr>
          <p:cNvPicPr>
            <a:picLocks noGrp="1" noChangeAspect="1"/>
          </p:cNvPicPr>
          <p:nvPr>
            <p:ph sz="half" idx="1"/>
          </p:nvPr>
        </p:nvPicPr>
        <p:blipFill>
          <a:blip r:embed="rId2"/>
          <a:stretch>
            <a:fillRect/>
          </a:stretch>
        </p:blipFill>
        <p:spPr>
          <a:xfrm>
            <a:off x="557562" y="1825625"/>
            <a:ext cx="4914222" cy="4351338"/>
          </a:xfrm>
          <a:prstGeom prst="rect">
            <a:avLst/>
          </a:prstGeom>
        </p:spPr>
      </p:pic>
      <p:pic>
        <p:nvPicPr>
          <p:cNvPr id="16" name="Content Placeholder 15">
            <a:extLst>
              <a:ext uri="{FF2B5EF4-FFF2-40B4-BE49-F238E27FC236}">
                <a16:creationId xmlns:a16="http://schemas.microsoft.com/office/drawing/2014/main" id="{DB3E8D9B-320E-BB4E-97F7-5079AADC492B}"/>
              </a:ext>
            </a:extLst>
          </p:cNvPr>
          <p:cNvPicPr>
            <a:picLocks noGrp="1" noChangeAspect="1"/>
          </p:cNvPicPr>
          <p:nvPr>
            <p:ph sz="half" idx="2"/>
          </p:nvPr>
        </p:nvPicPr>
        <p:blipFill>
          <a:blip r:embed="rId3"/>
          <a:stretch>
            <a:fillRect/>
          </a:stretch>
        </p:blipFill>
        <p:spPr>
          <a:xfrm>
            <a:off x="6720216" y="1825625"/>
            <a:ext cx="4921657" cy="4351338"/>
          </a:xfrm>
          <a:prstGeom prst="rect">
            <a:avLst/>
          </a:prstGeom>
        </p:spPr>
      </p:pic>
    </p:spTree>
    <p:extLst>
      <p:ext uri="{BB962C8B-B14F-4D97-AF65-F5344CB8AC3E}">
        <p14:creationId xmlns:p14="http://schemas.microsoft.com/office/powerpoint/2010/main" val="386872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6252-A2DF-CE42-AF14-4F9DB7826822}"/>
              </a:ext>
            </a:extLst>
          </p:cNvPr>
          <p:cNvSpPr>
            <a:spLocks noGrp="1"/>
          </p:cNvSpPr>
          <p:nvPr>
            <p:ph type="title"/>
          </p:nvPr>
        </p:nvSpPr>
        <p:spPr/>
        <p:txBody>
          <a:bodyPr/>
          <a:lstStyle/>
          <a:p>
            <a:r>
              <a:rPr lang="en-US" dirty="0"/>
              <a:t>PCA Analysis</a:t>
            </a:r>
          </a:p>
        </p:txBody>
      </p:sp>
      <p:graphicFrame>
        <p:nvGraphicFramePr>
          <p:cNvPr id="4" name="Content Placeholder 3">
            <a:extLst>
              <a:ext uri="{FF2B5EF4-FFF2-40B4-BE49-F238E27FC236}">
                <a16:creationId xmlns:a16="http://schemas.microsoft.com/office/drawing/2014/main" id="{5F76BF69-066C-D04F-89BE-F11493B25A57}"/>
              </a:ext>
            </a:extLst>
          </p:cNvPr>
          <p:cNvGraphicFramePr>
            <a:graphicFrameLocks noGrp="1"/>
          </p:cNvGraphicFramePr>
          <p:nvPr>
            <p:ph idx="1"/>
          </p:nvPr>
        </p:nvGraphicFramePr>
        <p:xfrm>
          <a:off x="3416300" y="3188494"/>
          <a:ext cx="5359400" cy="1625600"/>
        </p:xfrm>
        <a:graphic>
          <a:graphicData uri="http://schemas.openxmlformats.org/drawingml/2006/table">
            <a:tbl>
              <a:tblPr>
                <a:tableStyleId>{5C22544A-7EE6-4342-B048-85BDC9FD1C3A}</a:tableStyleId>
              </a:tblPr>
              <a:tblGrid>
                <a:gridCol w="1368357">
                  <a:extLst>
                    <a:ext uri="{9D8B030D-6E8A-4147-A177-3AD203B41FA5}">
                      <a16:colId xmlns:a16="http://schemas.microsoft.com/office/drawing/2014/main" val="1614186541"/>
                    </a:ext>
                  </a:extLst>
                </a:gridCol>
                <a:gridCol w="826716">
                  <a:extLst>
                    <a:ext uri="{9D8B030D-6E8A-4147-A177-3AD203B41FA5}">
                      <a16:colId xmlns:a16="http://schemas.microsoft.com/office/drawing/2014/main" val="2984795288"/>
                    </a:ext>
                  </a:extLst>
                </a:gridCol>
                <a:gridCol w="826716">
                  <a:extLst>
                    <a:ext uri="{9D8B030D-6E8A-4147-A177-3AD203B41FA5}">
                      <a16:colId xmlns:a16="http://schemas.microsoft.com/office/drawing/2014/main" val="3452127634"/>
                    </a:ext>
                  </a:extLst>
                </a:gridCol>
                <a:gridCol w="1510895">
                  <a:extLst>
                    <a:ext uri="{9D8B030D-6E8A-4147-A177-3AD203B41FA5}">
                      <a16:colId xmlns:a16="http://schemas.microsoft.com/office/drawing/2014/main" val="3046211163"/>
                    </a:ext>
                  </a:extLst>
                </a:gridCol>
                <a:gridCol w="826716">
                  <a:extLst>
                    <a:ext uri="{9D8B030D-6E8A-4147-A177-3AD203B41FA5}">
                      <a16:colId xmlns:a16="http://schemas.microsoft.com/office/drawing/2014/main" val="2874986304"/>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1133257"/>
                  </a:ext>
                </a:extLst>
              </a:tr>
              <a:tr h="203200">
                <a:tc>
                  <a:txBody>
                    <a:bodyPr/>
                    <a:lstStyle/>
                    <a:p>
                      <a:pPr algn="l" fontAlgn="b"/>
                      <a:r>
                        <a:rPr lang="en-US" sz="1200" u="none" strike="noStrike">
                          <a:effectLst/>
                        </a:rPr>
                        <a:t>originFrazer.Yard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-0.514</a:t>
                      </a:r>
                      <a:endParaRPr lang="en-US" sz="1200" b="0" i="0" u="none" strike="noStrike">
                        <a:solidFill>
                          <a:srgbClr val="9C0006"/>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precipIntensity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0.425</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3147582"/>
                  </a:ext>
                </a:extLst>
              </a:tr>
              <a:tr h="203200">
                <a:tc>
                  <a:txBody>
                    <a:bodyPr/>
                    <a:lstStyle/>
                    <a:p>
                      <a:pPr algn="l" fontAlgn="b"/>
                      <a:r>
                        <a:rPr lang="en-US" sz="1200" u="none" strike="noStrike">
                          <a:effectLst/>
                        </a:rPr>
                        <a:t>originThorndale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0.508</a:t>
                      </a:r>
                      <a:endParaRPr lang="en-US" sz="1200" b="0" i="0" u="none" strike="noStrike">
                        <a:solidFill>
                          <a:srgbClr val="9C0006"/>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precipProbability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0.420</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9415364"/>
                  </a:ext>
                </a:extLst>
              </a:tr>
              <a:tr h="203200">
                <a:tc>
                  <a:txBody>
                    <a:bodyPr/>
                    <a:lstStyle/>
                    <a:p>
                      <a:pPr algn="l" fontAlgn="b"/>
                      <a:r>
                        <a:rPr lang="en-US" sz="1200" u="none" strike="noStrike">
                          <a:effectLst/>
                        </a:rPr>
                        <a:t>day_of_weekSunday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-0.314</a:t>
                      </a:r>
                      <a:endParaRPr lang="en-US" sz="1200" b="0" i="0" u="none" strike="noStrike">
                        <a:solidFill>
                          <a:srgbClr val="9C0006"/>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originJefferson.Station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0.326</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9824947"/>
                  </a:ext>
                </a:extLst>
              </a:tr>
              <a:tr h="203200">
                <a:tc>
                  <a:txBody>
                    <a:bodyPr/>
                    <a:lstStyle/>
                    <a:p>
                      <a:pPr algn="l" fontAlgn="b"/>
                      <a:r>
                        <a:rPr lang="en-US" sz="1200" u="none" strike="noStrike">
                          <a:effectLst/>
                        </a:rPr>
                        <a:t>delay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0.285</a:t>
                      </a:r>
                      <a:endParaRPr lang="en-US" sz="1200" b="0" i="0" u="none" strike="noStrike">
                        <a:solidFill>
                          <a:srgbClr val="9C0006"/>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visibility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-0.278</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9367387"/>
                  </a:ext>
                </a:extLst>
              </a:tr>
              <a:tr h="203200">
                <a:tc>
                  <a:txBody>
                    <a:bodyPr/>
                    <a:lstStyle/>
                    <a:p>
                      <a:pPr algn="l" fontAlgn="b"/>
                      <a:r>
                        <a:rPr lang="en-US" sz="1200" u="none" strike="noStrike">
                          <a:effectLst/>
                        </a:rPr>
                        <a:t>precipProbability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-0.204</a:t>
                      </a:r>
                      <a:endParaRPr lang="en-US" sz="1200" b="0" i="0" u="none" strike="noStrike">
                        <a:solidFill>
                          <a:srgbClr val="9C0006"/>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0.254</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383473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delay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0.227</a:t>
                      </a:r>
                      <a:endParaRPr lang="en-US" sz="1200" b="0" i="0" u="none" strike="noStrike">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3411313"/>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originFrazer.Yard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-0.212</a:t>
                      </a:r>
                      <a:endParaRPr lang="en-US" sz="1200" b="0" i="0" u="none" strike="noStrike" dirty="0">
                        <a:solidFill>
                          <a:srgbClr val="9C0006"/>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8462686"/>
                  </a:ext>
                </a:extLst>
              </a:tr>
            </a:tbl>
          </a:graphicData>
        </a:graphic>
      </p:graphicFrame>
    </p:spTree>
    <p:extLst>
      <p:ext uri="{BB962C8B-B14F-4D97-AF65-F5344CB8AC3E}">
        <p14:creationId xmlns:p14="http://schemas.microsoft.com/office/powerpoint/2010/main" val="370802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F1C8-08C6-D141-9B4C-1EBEB9FA85B9}"/>
              </a:ext>
            </a:extLst>
          </p:cNvPr>
          <p:cNvSpPr>
            <a:spLocks noGrp="1"/>
          </p:cNvSpPr>
          <p:nvPr>
            <p:ph type="title"/>
          </p:nvPr>
        </p:nvSpPr>
        <p:spPr/>
        <p:txBody>
          <a:bodyPr/>
          <a:lstStyle/>
          <a:p>
            <a:r>
              <a:rPr lang="en-US" dirty="0"/>
              <a:t>Time Series analysis</a:t>
            </a:r>
          </a:p>
        </p:txBody>
      </p:sp>
      <p:sp>
        <p:nvSpPr>
          <p:cNvPr id="3" name="Content Placeholder 2">
            <a:extLst>
              <a:ext uri="{FF2B5EF4-FFF2-40B4-BE49-F238E27FC236}">
                <a16:creationId xmlns:a16="http://schemas.microsoft.com/office/drawing/2014/main" id="{3811A8ED-19BD-2C4D-B793-34CBE22DC7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91961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0A26-10D4-8445-9191-3A9979DF298A}"/>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60D16B85-7599-FB4F-9536-59514481E4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8700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2C89A-48A8-4249-BB06-F54E0C622B8D}"/>
              </a:ext>
            </a:extLst>
          </p:cNvPr>
          <p:cNvSpPr>
            <a:spLocks noGrp="1"/>
          </p:cNvSpPr>
          <p:nvPr>
            <p:ph type="title"/>
          </p:nvPr>
        </p:nvSpPr>
        <p:spPr/>
        <p:txBody>
          <a:bodyPr/>
          <a:lstStyle/>
          <a:p>
            <a:r>
              <a:rPr lang="en-US" dirty="0"/>
              <a:t>Will I be Late?</a:t>
            </a:r>
          </a:p>
        </p:txBody>
      </p:sp>
      <p:sp>
        <p:nvSpPr>
          <p:cNvPr id="5" name="Content Placeholder 4">
            <a:extLst>
              <a:ext uri="{FF2B5EF4-FFF2-40B4-BE49-F238E27FC236}">
                <a16:creationId xmlns:a16="http://schemas.microsoft.com/office/drawing/2014/main" id="{DB8C9609-DC65-084E-99C6-C1280C9AAC87}"/>
              </a:ext>
            </a:extLst>
          </p:cNvPr>
          <p:cNvSpPr>
            <a:spLocks noGrp="1"/>
          </p:cNvSpPr>
          <p:nvPr>
            <p:ph idx="1"/>
          </p:nvPr>
        </p:nvSpPr>
        <p:spPr/>
        <p:txBody>
          <a:bodyPr/>
          <a:lstStyle/>
          <a:p>
            <a:r>
              <a:rPr lang="en-US" dirty="0"/>
              <a:t>Model predicts % accurately</a:t>
            </a:r>
          </a:p>
          <a:p>
            <a:r>
              <a:rPr lang="en-US" dirty="0"/>
              <a:t>Key Predictors</a:t>
            </a:r>
          </a:p>
          <a:p>
            <a:endParaRPr lang="en-US" dirty="0"/>
          </a:p>
        </p:txBody>
      </p:sp>
    </p:spTree>
    <p:extLst>
      <p:ext uri="{BB962C8B-B14F-4D97-AF65-F5344CB8AC3E}">
        <p14:creationId xmlns:p14="http://schemas.microsoft.com/office/powerpoint/2010/main" val="353888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E6BB-7CEF-8147-9F0D-A700485BE1A8}"/>
              </a:ext>
            </a:extLst>
          </p:cNvPr>
          <p:cNvSpPr>
            <a:spLocks noGrp="1"/>
          </p:cNvSpPr>
          <p:nvPr>
            <p:ph type="title"/>
          </p:nvPr>
        </p:nvSpPr>
        <p:spPr/>
        <p:txBody>
          <a:bodyPr/>
          <a:lstStyle/>
          <a:p>
            <a:r>
              <a:rPr lang="en-US" dirty="0"/>
              <a:t>Suggestions for SEPTA &amp; its riders</a:t>
            </a:r>
          </a:p>
        </p:txBody>
      </p:sp>
      <p:sp>
        <p:nvSpPr>
          <p:cNvPr id="3" name="Content Placeholder 2">
            <a:extLst>
              <a:ext uri="{FF2B5EF4-FFF2-40B4-BE49-F238E27FC236}">
                <a16:creationId xmlns:a16="http://schemas.microsoft.com/office/drawing/2014/main" id="{64080BB8-888F-2443-B2DC-6C9862C22D3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94859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2515-CD27-C545-A3D0-992537C0E1A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836CCB0-8EA0-D44D-94EA-0D65A018F5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1238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B1B8-F6BA-4D45-8D29-FB24C2F9084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00103F9-240B-B44A-A772-DE5659B97107}"/>
              </a:ext>
            </a:extLst>
          </p:cNvPr>
          <p:cNvSpPr>
            <a:spLocks noGrp="1"/>
          </p:cNvSpPr>
          <p:nvPr>
            <p:ph idx="1"/>
          </p:nvPr>
        </p:nvSpPr>
        <p:spPr/>
        <p:txBody>
          <a:bodyPr/>
          <a:lstStyle/>
          <a:p>
            <a:r>
              <a:rPr lang="en-US" dirty="0"/>
              <a:t>Identify factors that are predictive of delay, including individual stations, line interactions, day-of-week, holidays, and weather.  </a:t>
            </a:r>
          </a:p>
          <a:p>
            <a:r>
              <a:rPr lang="en-US" dirty="0"/>
              <a:t>Create a model(s) for each line (Paoli-Thorndale and Fox Chase) that will predict – given certain conditions – the likelihood that a given train will run late.  </a:t>
            </a:r>
          </a:p>
          <a:p>
            <a:r>
              <a:rPr lang="en-US" dirty="0"/>
              <a:t>Identify the best models, and combine into an ensemble predictor.</a:t>
            </a:r>
          </a:p>
          <a:p>
            <a:r>
              <a:rPr lang="en-US" dirty="0"/>
              <a:t>Identify contributing factors of lateness in order to recommend potential course(s) of action to ameliorate delays.</a:t>
            </a:r>
          </a:p>
          <a:p>
            <a:endParaRPr lang="en-US" dirty="0"/>
          </a:p>
        </p:txBody>
      </p:sp>
    </p:spTree>
    <p:extLst>
      <p:ext uri="{BB962C8B-B14F-4D97-AF65-F5344CB8AC3E}">
        <p14:creationId xmlns:p14="http://schemas.microsoft.com/office/powerpoint/2010/main" val="40059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B717-89CE-BA48-AF67-5656CD8F511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6DB39FA3-2927-7042-A9CB-F2879B07EA44}"/>
              </a:ext>
            </a:extLst>
          </p:cNvPr>
          <p:cNvSpPr>
            <a:spLocks noGrp="1"/>
          </p:cNvSpPr>
          <p:nvPr>
            <p:ph idx="1"/>
          </p:nvPr>
        </p:nvSpPr>
        <p:spPr/>
        <p:txBody>
          <a:bodyPr>
            <a:normAutofit/>
          </a:bodyPr>
          <a:lstStyle/>
          <a:p>
            <a:pPr fontAlgn="base"/>
            <a:r>
              <a:rPr lang="en-US" dirty="0"/>
              <a:t>Aggregate data from various sources:</a:t>
            </a:r>
          </a:p>
          <a:p>
            <a:pPr lvl="1" fontAlgn="base"/>
            <a:r>
              <a:rPr lang="en-US" dirty="0"/>
              <a:t>SEPTA OTP data is easily accessible due through </a:t>
            </a:r>
            <a:r>
              <a:rPr lang="en-US" dirty="0" err="1"/>
              <a:t>Kaggle.com</a:t>
            </a:r>
            <a:endParaRPr lang="en-US" dirty="0"/>
          </a:p>
          <a:p>
            <a:pPr lvl="1" fontAlgn="base"/>
            <a:r>
              <a:rPr lang="en-US" dirty="0"/>
              <a:t>Hour-by-hour historical weather information scraped from the </a:t>
            </a:r>
            <a:r>
              <a:rPr lang="en-US" dirty="0" err="1"/>
              <a:t>DarkSky</a:t>
            </a:r>
            <a:r>
              <a:rPr lang="en-US" dirty="0"/>
              <a:t> API per day and per locale</a:t>
            </a:r>
          </a:p>
          <a:p>
            <a:pPr fontAlgn="base"/>
            <a:r>
              <a:rPr lang="en-US" dirty="0"/>
              <a:t>Train and validate models:</a:t>
            </a:r>
          </a:p>
          <a:p>
            <a:pPr lvl="1" fontAlgn="base"/>
            <a:r>
              <a:rPr lang="en-US" dirty="0"/>
              <a:t>Logistic regressions, </a:t>
            </a:r>
          </a:p>
          <a:p>
            <a:pPr lvl="1" fontAlgn="base"/>
            <a:r>
              <a:rPr lang="en-US" dirty="0"/>
              <a:t>Naïve Bayes, </a:t>
            </a:r>
          </a:p>
          <a:p>
            <a:pPr lvl="1" fontAlgn="base"/>
            <a:r>
              <a:rPr lang="en-US" dirty="0"/>
              <a:t>Random Forest, </a:t>
            </a:r>
          </a:p>
          <a:p>
            <a:pPr lvl="1" fontAlgn="base"/>
            <a:r>
              <a:rPr lang="en-US" dirty="0"/>
              <a:t>SVM,</a:t>
            </a:r>
          </a:p>
          <a:p>
            <a:pPr lvl="1" fontAlgn="base"/>
            <a:r>
              <a:rPr lang="en-US" dirty="0"/>
              <a:t>Artificial neural network (ANN)</a:t>
            </a:r>
          </a:p>
          <a:p>
            <a:endParaRPr lang="en-US" dirty="0"/>
          </a:p>
        </p:txBody>
      </p:sp>
    </p:spTree>
    <p:extLst>
      <p:ext uri="{BB962C8B-B14F-4D97-AF65-F5344CB8AC3E}">
        <p14:creationId xmlns:p14="http://schemas.microsoft.com/office/powerpoint/2010/main" val="43143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8B40-A3DF-9D4B-83E5-3AA19571DCC4}"/>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71F5EAC5-0C20-DD41-8A7F-084B8EF15E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660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3464-1A2F-DD4F-8C2A-99DE7D51C0E2}"/>
              </a:ext>
            </a:extLst>
          </p:cNvPr>
          <p:cNvSpPr>
            <a:spLocks noGrp="1"/>
          </p:cNvSpPr>
          <p:nvPr>
            <p:ph type="title"/>
          </p:nvPr>
        </p:nvSpPr>
        <p:spPr/>
        <p:txBody>
          <a:bodyPr/>
          <a:lstStyle/>
          <a:p>
            <a:r>
              <a:rPr lang="en-US" dirty="0"/>
              <a:t>Data Aggregation &amp; Cleaning</a:t>
            </a:r>
          </a:p>
        </p:txBody>
      </p:sp>
      <p:sp>
        <p:nvSpPr>
          <p:cNvPr id="3" name="Text Placeholder 2">
            <a:extLst>
              <a:ext uri="{FF2B5EF4-FFF2-40B4-BE49-F238E27FC236}">
                <a16:creationId xmlns:a16="http://schemas.microsoft.com/office/drawing/2014/main" id="{0C451287-306D-1E4C-8537-9638FD5525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9684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0245-9EEB-5D41-934F-8194AF30FAE3}"/>
              </a:ext>
            </a:extLst>
          </p:cNvPr>
          <p:cNvSpPr>
            <a:spLocks noGrp="1"/>
          </p:cNvSpPr>
          <p:nvPr>
            <p:ph type="title"/>
          </p:nvPr>
        </p:nvSpPr>
        <p:spPr/>
        <p:txBody>
          <a:bodyPr/>
          <a:lstStyle/>
          <a:p>
            <a:r>
              <a:rPr lang="en-US" dirty="0"/>
              <a:t>OTP Data Description</a:t>
            </a:r>
          </a:p>
        </p:txBody>
      </p:sp>
      <p:sp>
        <p:nvSpPr>
          <p:cNvPr id="3" name="Content Placeholder 2">
            <a:extLst>
              <a:ext uri="{FF2B5EF4-FFF2-40B4-BE49-F238E27FC236}">
                <a16:creationId xmlns:a16="http://schemas.microsoft.com/office/drawing/2014/main" id="{8CA4BC3B-6030-814D-B2BD-D2E21990B906}"/>
              </a:ext>
            </a:extLst>
          </p:cNvPr>
          <p:cNvSpPr>
            <a:spLocks noGrp="1"/>
          </p:cNvSpPr>
          <p:nvPr>
            <p:ph sz="half" idx="1"/>
          </p:nvPr>
        </p:nvSpPr>
        <p:spPr/>
        <p:txBody>
          <a:bodyPr>
            <a:noAutofit/>
          </a:bodyPr>
          <a:lstStyle/>
          <a:p>
            <a:pPr marL="0" marR="0" indent="0" fontAlgn="base">
              <a:lnSpc>
                <a:spcPct val="100000"/>
              </a:lnSpc>
              <a:buNone/>
            </a:pPr>
            <a:r>
              <a:rPr lang="en-US" sz="1600" kern="0" dirty="0">
                <a:latin typeface="Calibri" panose="020F0502020204030204" pitchFamily="34" charset="0"/>
                <a:ea typeface="Times New Roman" panose="02020603050405020304" pitchFamily="18" charset="0"/>
                <a:cs typeface="Calibri" panose="020F0502020204030204" pitchFamily="34" charset="0"/>
              </a:rPr>
              <a:t>We used the On-Time Performance dataset provided by SEPTA to </a:t>
            </a:r>
            <a:r>
              <a:rPr lang="en-US" sz="1600" kern="0" dirty="0" err="1">
                <a:latin typeface="Calibri" panose="020F0502020204030204" pitchFamily="34" charset="0"/>
                <a:ea typeface="Times New Roman" panose="02020603050405020304" pitchFamily="18" charset="0"/>
                <a:cs typeface="Calibri" panose="020F0502020204030204" pitchFamily="34" charset="0"/>
              </a:rPr>
              <a:t>Kaggle.com</a:t>
            </a:r>
            <a:r>
              <a:rPr lang="en-US" sz="1600" kern="0" dirty="0">
                <a:latin typeface="Calibri" panose="020F0502020204030204" pitchFamily="34" charset="0"/>
                <a:ea typeface="Times New Roman" panose="02020603050405020304" pitchFamily="18" charset="0"/>
                <a:cs typeface="Calibri" panose="020F0502020204030204" pitchFamily="34" charset="0"/>
              </a:rPr>
              <a:t>.  This </a:t>
            </a:r>
            <a:r>
              <a:rPr lang="en-US" sz="1600" kern="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r>
              <a:rPr lang="en-US" sz="1600" kern="0" dirty="0" err="1">
                <a:latin typeface="Calibri" panose="020F0502020204030204" pitchFamily="34" charset="0"/>
                <a:ea typeface="Times New Roman" panose="02020603050405020304" pitchFamily="18" charset="0"/>
                <a:cs typeface="Calibri" panose="020F0502020204030204" pitchFamily="34" charset="0"/>
              </a:rPr>
              <a:t>otp.csv</a:t>
            </a:r>
            <a:r>
              <a:rPr lang="en-US" sz="1600" kern="0" dirty="0">
                <a:latin typeface="Calibri" panose="020F0502020204030204" pitchFamily="34" charset="0"/>
                <a:ea typeface="Times New Roman" panose="02020603050405020304" pitchFamily="18" charset="0"/>
                <a:cs typeface="Calibri" panose="020F0502020204030204" pitchFamily="34" charset="0"/>
              </a:rPr>
              <a:t>” from the Kaggle dataset contains On-Time Performance information as from 23 Mar to 6 Nov, 2016 :</a:t>
            </a:r>
          </a:p>
          <a:p>
            <a:pPr marL="0" marR="0" indent="0" fontAlgn="base">
              <a:lnSpc>
                <a:spcPct val="100000"/>
              </a:lnSpc>
              <a:buNone/>
            </a:pP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err="1">
                <a:latin typeface="Calibri" panose="020F0502020204030204" pitchFamily="34" charset="0"/>
                <a:ea typeface="Calibri" panose="020F0502020204030204" pitchFamily="34" charset="0"/>
                <a:cs typeface="Calibri" panose="020F0502020204030204" pitchFamily="34" charset="0"/>
              </a:rPr>
              <a:t>train_id</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direction ('N' or 'S' direction is demarcated as either Northbound or Southbound)</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origin (See map below - you'll see 'Warminster', 'Glenside',...'Airport Terminal..')</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err="1">
                <a:latin typeface="Calibri" panose="020F0502020204030204" pitchFamily="34" charset="0"/>
                <a:ea typeface="Calibri" panose="020F0502020204030204" pitchFamily="34" charset="0"/>
                <a:cs typeface="Calibri" panose="020F0502020204030204" pitchFamily="34" charset="0"/>
              </a:rPr>
              <a:t>next_station</a:t>
            </a:r>
            <a:r>
              <a:rPr lang="en-US" sz="1400" kern="800" dirty="0">
                <a:latin typeface="Calibri" panose="020F0502020204030204" pitchFamily="34" charset="0"/>
                <a:ea typeface="Calibri" panose="020F0502020204030204" pitchFamily="34" charset="0"/>
                <a:cs typeface="Calibri" panose="020F0502020204030204" pitchFamily="34" charset="0"/>
              </a:rPr>
              <a:t> (Think of this as the station stop, at </a:t>
            </a:r>
            <a:r>
              <a:rPr lang="en-US" sz="1400" kern="800" dirty="0" err="1">
                <a:latin typeface="Calibri" panose="020F0502020204030204" pitchFamily="34" charset="0"/>
                <a:ea typeface="Calibri" panose="020F0502020204030204" pitchFamily="34" charset="0"/>
                <a:cs typeface="Calibri" panose="020F0502020204030204" pitchFamily="34" charset="0"/>
              </a:rPr>
              <a:t>timeStamp</a:t>
            </a:r>
            <a:r>
              <a:rPr lang="en-US" sz="1400" kern="800" dirty="0">
                <a:latin typeface="Calibri" panose="020F0502020204030204" pitchFamily="34" charset="0"/>
                <a:ea typeface="Calibri" panose="020F0502020204030204" pitchFamily="34" charset="0"/>
                <a:cs typeface="Calibri" panose="020F0502020204030204" pitchFamily="34" charset="0"/>
              </a:rPr>
              <a:t>)</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date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status ('On Time', '5 min', ... This is a status on train lateness. 999 is a suspended train)</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lvl="1">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Note: only 32% of trains run perfectly “on-time”, with another 30% running 1-3 minutes late and the remaining ~1/3 of the trains running &gt;3 minutes late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0"/>
              </a:spcBef>
            </a:pPr>
            <a:r>
              <a:rPr lang="en-US" sz="1400" kern="800" dirty="0">
                <a:latin typeface="Calibri" panose="020F0502020204030204" pitchFamily="34" charset="0"/>
                <a:ea typeface="Calibri" panose="020F0502020204030204" pitchFamily="34" charset="0"/>
                <a:cs typeface="Calibri" panose="020F0502020204030204" pitchFamily="34" charset="0"/>
              </a:rPr>
              <a:t>timestamp</a:t>
            </a:r>
          </a:p>
          <a:p>
            <a:pPr>
              <a:lnSpc>
                <a:spcPct val="100000"/>
              </a:lnSpc>
              <a:spcBef>
                <a:spcPts val="0"/>
              </a:spcBef>
            </a:pPr>
            <a:endParaRPr lang="en-US" sz="1400" kern="800"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8721417E-2884-C448-A596-ADC949DCAAE2}"/>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83078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0245-9EEB-5D41-934F-8194AF30FAE3}"/>
              </a:ext>
            </a:extLst>
          </p:cNvPr>
          <p:cNvSpPr>
            <a:spLocks noGrp="1"/>
          </p:cNvSpPr>
          <p:nvPr>
            <p:ph type="title"/>
          </p:nvPr>
        </p:nvSpPr>
        <p:spPr/>
        <p:txBody>
          <a:bodyPr/>
          <a:lstStyle/>
          <a:p>
            <a:r>
              <a:rPr lang="en-US" dirty="0"/>
              <a:t>Weather Data Description</a:t>
            </a:r>
          </a:p>
        </p:txBody>
      </p:sp>
      <p:sp>
        <p:nvSpPr>
          <p:cNvPr id="8" name="Content Placeholder 7">
            <a:extLst>
              <a:ext uri="{FF2B5EF4-FFF2-40B4-BE49-F238E27FC236}">
                <a16:creationId xmlns:a16="http://schemas.microsoft.com/office/drawing/2014/main" id="{49DFC715-E617-204A-AE33-6A568590648C}"/>
              </a:ext>
            </a:extLst>
          </p:cNvPr>
          <p:cNvSpPr>
            <a:spLocks noGrp="1"/>
          </p:cNvSpPr>
          <p:nvPr>
            <p:ph sz="half" idx="1"/>
          </p:nvPr>
        </p:nvSpPr>
        <p:spPr>
          <a:xfrm>
            <a:off x="838200" y="1825625"/>
            <a:ext cx="5181600" cy="1338489"/>
          </a:xfrm>
        </p:spPr>
        <p:txBody>
          <a:bodyPr>
            <a:normAutofit/>
          </a:bodyPr>
          <a:lstStyle/>
          <a:p>
            <a:pPr marL="0" lvl="0" indent="0" fontAlgn="base">
              <a:lnSpc>
                <a:spcPct val="100000"/>
              </a:lnSpc>
              <a:buNone/>
            </a:pPr>
            <a:r>
              <a:rPr lang="en-US" sz="1600"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We collected weather data using the </a:t>
            </a:r>
            <a:r>
              <a:rPr lang="en-US" sz="1600" kern="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DarkSky</a:t>
            </a:r>
            <a:r>
              <a:rPr lang="en-US" sz="1600"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 API for the Philadelphia area for all start- and end-points of the Regional Rail lines we modeled.   The data will be aggregated into a single file, allowing us to link it to the OTP data, and includes the following information: </a:t>
            </a:r>
            <a:endParaRPr lang="en-US" sz="1600" kern="8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03EC163-477A-F84C-AB18-8EFC2640C7C6}"/>
              </a:ext>
            </a:extLst>
          </p:cNvPr>
          <p:cNvSpPr>
            <a:spLocks noGrp="1"/>
          </p:cNvSpPr>
          <p:nvPr>
            <p:ph sz="half" idx="2"/>
          </p:nvPr>
        </p:nvSpPr>
        <p:spPr/>
        <p:txBody>
          <a:bodyPr>
            <a:normAutofit/>
          </a:bodyPr>
          <a:lstStyle/>
          <a:p>
            <a:pPr marL="0" indent="0" fontAlgn="base">
              <a:lnSpc>
                <a:spcPct val="100000"/>
              </a:lnSpc>
              <a:buNone/>
            </a:pP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E1F22DD-8231-E341-A0A2-CA93DA700206}"/>
              </a:ext>
            </a:extLst>
          </p:cNvPr>
          <p:cNvSpPr/>
          <p:nvPr/>
        </p:nvSpPr>
        <p:spPr>
          <a:xfrm>
            <a:off x="838200" y="3294743"/>
            <a:ext cx="5181600" cy="2031325"/>
          </a:xfrm>
          <a:prstGeom prst="rect">
            <a:avLst/>
          </a:prstGeom>
        </p:spPr>
        <p:txBody>
          <a:bodyPr wrap="square" numCol="2">
            <a:spAutoFit/>
          </a:bodyPr>
          <a:lstStyle/>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time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summary</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icon description</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precipIntensity</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precipProbability</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temperature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apparentTemperature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dewPoint</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humidity</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pressure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windSpeed</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windBearing</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a:latin typeface="Calibri" panose="020F0502020204030204" pitchFamily="34" charset="0"/>
                <a:ea typeface="Calibri" panose="020F0502020204030204" pitchFamily="34" charset="0"/>
                <a:cs typeface="Calibri" panose="020F0502020204030204" pitchFamily="34" charset="0"/>
              </a:rPr>
              <a:t>visibility</a:t>
            </a:r>
            <a:br>
              <a:rPr lang="en-US" sz="1400" kern="800" dirty="0">
                <a:latin typeface="Calibri" panose="020F0502020204030204" pitchFamily="34" charset="0"/>
                <a:ea typeface="Calibri" panose="020F0502020204030204" pitchFamily="34" charset="0"/>
              </a:rPr>
            </a:br>
            <a:r>
              <a:rPr lang="en-US" sz="1400" kern="800" dirty="0" err="1">
                <a:latin typeface="Calibri" panose="020F0502020204030204" pitchFamily="34" charset="0"/>
                <a:ea typeface="Calibri" panose="020F0502020204030204" pitchFamily="34" charset="0"/>
                <a:cs typeface="Calibri" panose="020F0502020204030204" pitchFamily="34" charset="0"/>
              </a:rPr>
              <a:t>cloudCover</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400" kern="800" dirty="0" err="1">
                <a:latin typeface="Calibri" panose="020F0502020204030204" pitchFamily="34" charset="0"/>
                <a:ea typeface="Calibri" panose="020F0502020204030204" pitchFamily="34" charset="0"/>
                <a:cs typeface="Calibri" panose="020F0502020204030204" pitchFamily="34" charset="0"/>
              </a:rPr>
              <a:t>precipType</a:t>
            </a:r>
            <a:endParaRPr lang="en-US" sz="1400" kern="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817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E0B1E-6205-124D-A4AB-E0625C2AED75}"/>
              </a:ext>
            </a:extLst>
          </p:cNvPr>
          <p:cNvSpPr>
            <a:spLocks noGrp="1"/>
          </p:cNvSpPr>
          <p:nvPr>
            <p:ph type="title"/>
          </p:nvPr>
        </p:nvSpPr>
        <p:spPr/>
        <p:txBody>
          <a:bodyPr/>
          <a:lstStyle/>
          <a:p>
            <a:r>
              <a:rPr lang="en-US" dirty="0"/>
              <a:t>Data Prep</a:t>
            </a:r>
          </a:p>
        </p:txBody>
      </p:sp>
      <p:sp>
        <p:nvSpPr>
          <p:cNvPr id="3" name="Content Placeholder 2">
            <a:extLst>
              <a:ext uri="{FF2B5EF4-FFF2-40B4-BE49-F238E27FC236}">
                <a16:creationId xmlns:a16="http://schemas.microsoft.com/office/drawing/2014/main" id="{453F5673-8226-FB45-A938-717971DFB928}"/>
              </a:ext>
            </a:extLst>
          </p:cNvPr>
          <p:cNvSpPr>
            <a:spLocks noGrp="1"/>
          </p:cNvSpPr>
          <p:nvPr>
            <p:ph sz="half" idx="1"/>
          </p:nvPr>
        </p:nvSpPr>
        <p:spPr/>
        <p:txBody>
          <a:bodyPr>
            <a:normAutofit/>
          </a:bodyPr>
          <a:lstStyle/>
          <a:p>
            <a:r>
              <a:rPr lang="en-US" sz="1800" dirty="0"/>
              <a:t>Turn almost all of OTP into one-hot dummy variables (hour, day, month, stop, </a:t>
            </a:r>
            <a:r>
              <a:rPr lang="en-US" sz="1800" dirty="0" err="1"/>
              <a:t>etc</a:t>
            </a:r>
            <a:r>
              <a:rPr lang="en-US" sz="1800" dirty="0"/>
              <a:t>)</a:t>
            </a:r>
          </a:p>
          <a:p>
            <a:r>
              <a:rPr lang="en-US" sz="1800" dirty="0"/>
              <a:t>Combine OTP and weather data so that we have 1 row per stop per train trip per day</a:t>
            </a:r>
          </a:p>
          <a:p>
            <a:r>
              <a:rPr lang="en-US" sz="1800" dirty="0"/>
              <a:t>Standardize continuous variables</a:t>
            </a:r>
          </a:p>
          <a:p>
            <a:r>
              <a:rPr lang="en-US" sz="1800" dirty="0"/>
              <a:t>Identify missing data (12 values missing for wind speed); removed records</a:t>
            </a:r>
          </a:p>
        </p:txBody>
      </p:sp>
      <p:sp>
        <p:nvSpPr>
          <p:cNvPr id="4" name="Content Placeholder 3">
            <a:extLst>
              <a:ext uri="{FF2B5EF4-FFF2-40B4-BE49-F238E27FC236}">
                <a16:creationId xmlns:a16="http://schemas.microsoft.com/office/drawing/2014/main" id="{BEDE8F2E-DCCD-084B-9670-F20E979DB39F}"/>
              </a:ext>
            </a:extLst>
          </p:cNvPr>
          <p:cNvSpPr>
            <a:spLocks noGrp="1"/>
          </p:cNvSpPr>
          <p:nvPr>
            <p:ph sz="half" idx="2"/>
          </p:nvPr>
        </p:nvSpPr>
        <p:spPr/>
        <p:txBody>
          <a:bodyPr/>
          <a:lstStyle/>
          <a:p>
            <a:r>
              <a:rPr lang="en-US" dirty="0"/>
              <a:t>80 independent variables</a:t>
            </a:r>
          </a:p>
          <a:p>
            <a:r>
              <a:rPr lang="en-US" dirty="0"/>
              <a:t>174801 records</a:t>
            </a:r>
          </a:p>
          <a:p>
            <a:endParaRPr lang="en-US" dirty="0"/>
          </a:p>
        </p:txBody>
      </p:sp>
    </p:spTree>
    <p:extLst>
      <p:ext uri="{BB962C8B-B14F-4D97-AF65-F5344CB8AC3E}">
        <p14:creationId xmlns:p14="http://schemas.microsoft.com/office/powerpoint/2010/main" val="828680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988</Words>
  <Application>Microsoft Macintosh PowerPoint</Application>
  <PresentationFormat>Widescreen</PresentationFormat>
  <Paragraphs>161</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Will I Be Late? A study of SEPTA delays</vt:lpstr>
      <vt:lpstr>Background</vt:lpstr>
      <vt:lpstr>Objectives</vt:lpstr>
      <vt:lpstr>Methodology</vt:lpstr>
      <vt:lpstr>Key Takeaways</vt:lpstr>
      <vt:lpstr>Data Aggregation &amp; Cleaning</vt:lpstr>
      <vt:lpstr>OTP Data Description</vt:lpstr>
      <vt:lpstr>Weather Data Description</vt:lpstr>
      <vt:lpstr>Data Prep</vt:lpstr>
      <vt:lpstr>Algorithms</vt:lpstr>
      <vt:lpstr>SVM Overview</vt:lpstr>
      <vt:lpstr>SVM Training</vt:lpstr>
      <vt:lpstr>SVM Testing</vt:lpstr>
      <vt:lpstr>SVM Insights</vt:lpstr>
      <vt:lpstr>Ensemble Predictions</vt:lpstr>
      <vt:lpstr>Individual results vs Ensemble prediction</vt:lpstr>
      <vt:lpstr>Additional Info</vt:lpstr>
      <vt:lpstr>Key Predictors / Model Sparsity</vt:lpstr>
      <vt:lpstr>Predictive Variables</vt:lpstr>
      <vt:lpstr>Predictive variables</vt:lpstr>
      <vt:lpstr>Predictive variables</vt:lpstr>
      <vt:lpstr>PCA Analysis</vt:lpstr>
      <vt:lpstr>Time Series analysis</vt:lpstr>
      <vt:lpstr>Conclusion</vt:lpstr>
      <vt:lpstr>Will I be Late?</vt:lpstr>
      <vt:lpstr>Suggestions for SEPTA &amp; its riders</vt:lpstr>
      <vt:lpstr>Next Steps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 I Be Late</dc:title>
  <dc:creator>Alex Graber</dc:creator>
  <cp:lastModifiedBy>Alex Graber</cp:lastModifiedBy>
  <cp:revision>18</cp:revision>
  <dcterms:created xsi:type="dcterms:W3CDTF">2018-06-01T12:25:50Z</dcterms:created>
  <dcterms:modified xsi:type="dcterms:W3CDTF">2018-06-03T00:44:14Z</dcterms:modified>
</cp:coreProperties>
</file>